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72" r:id="rId5"/>
  </p:sldMasterIdLst>
  <p:notesMasterIdLst>
    <p:notesMasterId r:id="rId25"/>
  </p:notes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4" r:id="rId20"/>
    <p:sldId id="276" r:id="rId21"/>
    <p:sldId id="271" r:id="rId22"/>
    <p:sldId id="272" r:id="rId23"/>
    <p:sldId id="27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FFA7C5-4E5B-DE53-410B-33B3B8091CD9}" v="25" dt="2020-01-07T16:06:41.417"/>
    <p1510:client id="{7DB6A81C-4B67-21D6-99A3-AB3D2DB08E6F}" v="9" dt="2020-02-01T20:12:23.940"/>
    <p1510:client id="{BDC19C73-8F94-98C8-1A51-BB5B824F44F6}" v="91" dt="2021-02-24T16:28:31.363"/>
    <p1510:client id="{E9C786BF-3983-7569-D8E0-CDD54BC7ECFE}" v="3" dt="2021-02-23T14:53:50.5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7" d="100"/>
          <a:sy n="117" d="100"/>
        </p:scale>
        <p:origin x="1416" y="82"/>
      </p:cViewPr>
      <p:guideLst/>
    </p:cSldViewPr>
  </p:slideViewPr>
  <p:notesTextViewPr>
    <p:cViewPr>
      <p:scale>
        <a:sx n="1" d="1"/>
        <a:sy n="1" d="1"/>
      </p:scale>
      <p:origin x="0" y="0"/>
    </p:cViewPr>
  </p:notesTextViewPr>
  <p:notesViewPr>
    <p:cSldViewPr snapToGrid="0">
      <p:cViewPr varScale="1">
        <p:scale>
          <a:sx n="88" d="100"/>
          <a:sy n="88" d="100"/>
        </p:scale>
        <p:origin x="382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bert Springer" userId="S::hubert.springer@feuerwehr.or.at::ef2ee944-5ca6-4aa4-8d36-a66f8b20fe88" providerId="AD" clId="Web-{48FFA7C5-4E5B-DE53-410B-33B3B8091CD9}"/>
    <pc:docChg chg="modSld">
      <pc:chgData name="Hubert Springer" userId="S::hubert.springer@feuerwehr.or.at::ef2ee944-5ca6-4aa4-8d36-a66f8b20fe88" providerId="AD" clId="Web-{48FFA7C5-4E5B-DE53-410B-33B3B8091CD9}" dt="2020-01-07T16:06:41.417" v="24" actId="20577"/>
      <pc:docMkLst>
        <pc:docMk/>
      </pc:docMkLst>
      <pc:sldChg chg="addSp delSp modSp">
        <pc:chgData name="Hubert Springer" userId="S::hubert.springer@feuerwehr.or.at::ef2ee944-5ca6-4aa4-8d36-a66f8b20fe88" providerId="AD" clId="Web-{48FFA7C5-4E5B-DE53-410B-33B3B8091CD9}" dt="2020-01-07T16:04:32.699" v="10" actId="14100"/>
        <pc:sldMkLst>
          <pc:docMk/>
          <pc:sldMk cId="1430248366" sldId="260"/>
        </pc:sldMkLst>
        <pc:picChg chg="add mod">
          <ac:chgData name="Hubert Springer" userId="S::hubert.springer@feuerwehr.or.at::ef2ee944-5ca6-4aa4-8d36-a66f8b20fe88" providerId="AD" clId="Web-{48FFA7C5-4E5B-DE53-410B-33B3B8091CD9}" dt="2020-01-07T16:04:32.699" v="10" actId="14100"/>
          <ac:picMkLst>
            <pc:docMk/>
            <pc:sldMk cId="1430248366" sldId="260"/>
            <ac:picMk id="4" creationId="{51424909-CDAE-488F-A6C6-350BBACBDE13}"/>
          </ac:picMkLst>
        </pc:picChg>
        <pc:picChg chg="del">
          <ac:chgData name="Hubert Springer" userId="S::hubert.springer@feuerwehr.or.at::ef2ee944-5ca6-4aa4-8d36-a66f8b20fe88" providerId="AD" clId="Web-{48FFA7C5-4E5B-DE53-410B-33B3B8091CD9}" dt="2020-01-07T16:04:06.464" v="6"/>
          <ac:picMkLst>
            <pc:docMk/>
            <pc:sldMk cId="1430248366" sldId="260"/>
            <ac:picMk id="5" creationId="{00000000-0000-0000-0000-000000000000}"/>
          </ac:picMkLst>
        </pc:picChg>
      </pc:sldChg>
      <pc:sldChg chg="addSp delSp modSp">
        <pc:chgData name="Hubert Springer" userId="S::hubert.springer@feuerwehr.or.at::ef2ee944-5ca6-4aa4-8d36-a66f8b20fe88" providerId="AD" clId="Web-{48FFA7C5-4E5B-DE53-410B-33B3B8091CD9}" dt="2020-01-07T16:03:55.136" v="5" actId="14100"/>
        <pc:sldMkLst>
          <pc:docMk/>
          <pc:sldMk cId="170127791" sldId="263"/>
        </pc:sldMkLst>
        <pc:picChg chg="del">
          <ac:chgData name="Hubert Springer" userId="S::hubert.springer@feuerwehr.or.at::ef2ee944-5ca6-4aa4-8d36-a66f8b20fe88" providerId="AD" clId="Web-{48FFA7C5-4E5B-DE53-410B-33B3B8091CD9}" dt="2020-01-07T15:57:30.373" v="0"/>
          <ac:picMkLst>
            <pc:docMk/>
            <pc:sldMk cId="170127791" sldId="263"/>
            <ac:picMk id="4" creationId="{00000000-0000-0000-0000-000000000000}"/>
          </ac:picMkLst>
        </pc:picChg>
        <pc:picChg chg="add mod">
          <ac:chgData name="Hubert Springer" userId="S::hubert.springer@feuerwehr.or.at::ef2ee944-5ca6-4aa4-8d36-a66f8b20fe88" providerId="AD" clId="Web-{48FFA7C5-4E5B-DE53-410B-33B3B8091CD9}" dt="2020-01-07T16:03:55.136" v="5" actId="14100"/>
          <ac:picMkLst>
            <pc:docMk/>
            <pc:sldMk cId="170127791" sldId="263"/>
            <ac:picMk id="5" creationId="{A1280C55-8159-42C7-8ABC-5E2AF507E728}"/>
          </ac:picMkLst>
        </pc:picChg>
      </pc:sldChg>
      <pc:sldChg chg="addSp delSp modSp">
        <pc:chgData name="Hubert Springer" userId="S::hubert.springer@feuerwehr.or.at::ef2ee944-5ca6-4aa4-8d36-a66f8b20fe88" providerId="AD" clId="Web-{48FFA7C5-4E5B-DE53-410B-33B3B8091CD9}" dt="2020-01-07T16:05:46.011" v="16"/>
        <pc:sldMkLst>
          <pc:docMk/>
          <pc:sldMk cId="4272191223" sldId="265"/>
        </pc:sldMkLst>
        <pc:picChg chg="add del mod">
          <ac:chgData name="Hubert Springer" userId="S::hubert.springer@feuerwehr.or.at::ef2ee944-5ca6-4aa4-8d36-a66f8b20fe88" providerId="AD" clId="Web-{48FFA7C5-4E5B-DE53-410B-33B3B8091CD9}" dt="2020-01-07T16:05:46.011" v="16"/>
          <ac:picMkLst>
            <pc:docMk/>
            <pc:sldMk cId="4272191223" sldId="265"/>
            <ac:picMk id="3" creationId="{29C349DB-CD64-4BAC-B077-D7BD8004168F}"/>
          </ac:picMkLst>
        </pc:picChg>
      </pc:sldChg>
      <pc:sldChg chg="addSp delSp">
        <pc:chgData name="Hubert Springer" userId="S::hubert.springer@feuerwehr.or.at::ef2ee944-5ca6-4aa4-8d36-a66f8b20fe88" providerId="AD" clId="Web-{48FFA7C5-4E5B-DE53-410B-33B3B8091CD9}" dt="2020-01-07T16:05:49.214" v="17"/>
        <pc:sldMkLst>
          <pc:docMk/>
          <pc:sldMk cId="2744021906" sldId="266"/>
        </pc:sldMkLst>
        <pc:picChg chg="del">
          <ac:chgData name="Hubert Springer" userId="S::hubert.springer@feuerwehr.or.at::ef2ee944-5ca6-4aa4-8d36-a66f8b20fe88" providerId="AD" clId="Web-{48FFA7C5-4E5B-DE53-410B-33B3B8091CD9}" dt="2020-01-07T16:05:35.995" v="15"/>
          <ac:picMkLst>
            <pc:docMk/>
            <pc:sldMk cId="2744021906" sldId="266"/>
            <ac:picMk id="4" creationId="{00000000-0000-0000-0000-000000000000}"/>
          </ac:picMkLst>
        </pc:picChg>
        <pc:picChg chg="add">
          <ac:chgData name="Hubert Springer" userId="S::hubert.springer@feuerwehr.or.at::ef2ee944-5ca6-4aa4-8d36-a66f8b20fe88" providerId="AD" clId="Web-{48FFA7C5-4E5B-DE53-410B-33B3B8091CD9}" dt="2020-01-07T16:05:49.214" v="17"/>
          <ac:picMkLst>
            <pc:docMk/>
            <pc:sldMk cId="2744021906" sldId="266"/>
            <ac:picMk id="5" creationId="{17696CFF-C58E-4D78-A540-53A1DCEC5CCF}"/>
          </ac:picMkLst>
        </pc:picChg>
      </pc:sldChg>
      <pc:sldChg chg="addSp delSp modSp">
        <pc:chgData name="Hubert Springer" userId="S::hubert.springer@feuerwehr.or.at::ef2ee944-5ca6-4aa4-8d36-a66f8b20fe88" providerId="AD" clId="Web-{48FFA7C5-4E5B-DE53-410B-33B3B8091CD9}" dt="2020-01-07T16:06:41.417" v="24" actId="20577"/>
        <pc:sldMkLst>
          <pc:docMk/>
          <pc:sldMk cId="2661687600" sldId="269"/>
        </pc:sldMkLst>
        <pc:spChg chg="mod">
          <ac:chgData name="Hubert Springer" userId="S::hubert.springer@feuerwehr.or.at::ef2ee944-5ca6-4aa4-8d36-a66f8b20fe88" providerId="AD" clId="Web-{48FFA7C5-4E5B-DE53-410B-33B3B8091CD9}" dt="2020-01-07T16:06:41.417" v="24" actId="20577"/>
          <ac:spMkLst>
            <pc:docMk/>
            <pc:sldMk cId="2661687600" sldId="269"/>
            <ac:spMk id="2" creationId="{00000000-0000-0000-0000-000000000000}"/>
          </ac:spMkLst>
        </pc:spChg>
        <pc:picChg chg="del">
          <ac:chgData name="Hubert Springer" userId="S::hubert.springer@feuerwehr.or.at::ef2ee944-5ca6-4aa4-8d36-a66f8b20fe88" providerId="AD" clId="Web-{48FFA7C5-4E5B-DE53-410B-33B3B8091CD9}" dt="2020-01-07T16:06:00.698" v="18"/>
          <ac:picMkLst>
            <pc:docMk/>
            <pc:sldMk cId="2661687600" sldId="269"/>
            <ac:picMk id="4" creationId="{00000000-0000-0000-0000-000000000000}"/>
          </ac:picMkLst>
        </pc:picChg>
        <pc:picChg chg="add mod">
          <ac:chgData name="Hubert Springer" userId="S::hubert.springer@feuerwehr.or.at::ef2ee944-5ca6-4aa4-8d36-a66f8b20fe88" providerId="AD" clId="Web-{48FFA7C5-4E5B-DE53-410B-33B3B8091CD9}" dt="2020-01-07T16:06:30.839" v="23" actId="1076"/>
          <ac:picMkLst>
            <pc:docMk/>
            <pc:sldMk cId="2661687600" sldId="269"/>
            <ac:picMk id="5" creationId="{177F7F8A-150D-49C5-B5D3-45039BDD1C40}"/>
          </ac:picMkLst>
        </pc:picChg>
      </pc:sldChg>
    </pc:docChg>
  </pc:docChgLst>
  <pc:docChgLst>
    <pc:chgData name="Hubert Springer" userId="S::hubert.springer@feuerwehr.or.at::ef2ee944-5ca6-4aa4-8d36-a66f8b20fe88" providerId="AD" clId="Web-{7DB6A81C-4B67-21D6-99A3-AB3D2DB08E6F}"/>
    <pc:docChg chg="addSld delSld modSld addMainMaster modMainMaster">
      <pc:chgData name="Hubert Springer" userId="S::hubert.springer@feuerwehr.or.at::ef2ee944-5ca6-4aa4-8d36-a66f8b20fe88" providerId="AD" clId="Web-{7DB6A81C-4B67-21D6-99A3-AB3D2DB08E6F}" dt="2020-02-01T20:12:23.940" v="7"/>
      <pc:docMkLst>
        <pc:docMk/>
      </pc:docMkLst>
      <pc:sldChg chg="modSp">
        <pc:chgData name="Hubert Springer" userId="S::hubert.springer@feuerwehr.or.at::ef2ee944-5ca6-4aa4-8d36-a66f8b20fe88" providerId="AD" clId="Web-{7DB6A81C-4B67-21D6-99A3-AB3D2DB08E6F}" dt="2020-02-01T20:11:03.548" v="4" actId="20577"/>
        <pc:sldMkLst>
          <pc:docMk/>
          <pc:sldMk cId="170127791" sldId="263"/>
        </pc:sldMkLst>
        <pc:spChg chg="mod">
          <ac:chgData name="Hubert Springer" userId="S::hubert.springer@feuerwehr.or.at::ef2ee944-5ca6-4aa4-8d36-a66f8b20fe88" providerId="AD" clId="Web-{7DB6A81C-4B67-21D6-99A3-AB3D2DB08E6F}" dt="2020-02-01T20:11:03.548" v="4" actId="20577"/>
          <ac:spMkLst>
            <pc:docMk/>
            <pc:sldMk cId="170127791" sldId="263"/>
            <ac:spMk id="3" creationId="{00000000-0000-0000-0000-000000000000}"/>
          </ac:spMkLst>
        </pc:spChg>
      </pc:sldChg>
      <pc:sldChg chg="delSp del">
        <pc:chgData name="Hubert Springer" userId="S::hubert.springer@feuerwehr.or.at::ef2ee944-5ca6-4aa4-8d36-a66f8b20fe88" providerId="AD" clId="Web-{7DB6A81C-4B67-21D6-99A3-AB3D2DB08E6F}" dt="2020-02-01T20:12:23.940" v="7"/>
        <pc:sldMkLst>
          <pc:docMk/>
          <pc:sldMk cId="1385357367" sldId="275"/>
        </pc:sldMkLst>
        <pc:picChg chg="del">
          <ac:chgData name="Hubert Springer" userId="S::hubert.springer@feuerwehr.or.at::ef2ee944-5ca6-4aa4-8d36-a66f8b20fe88" providerId="AD" clId="Web-{7DB6A81C-4B67-21D6-99A3-AB3D2DB08E6F}" dt="2020-02-01T20:11:35.361" v="5"/>
          <ac:picMkLst>
            <pc:docMk/>
            <pc:sldMk cId="1385357367" sldId="275"/>
            <ac:picMk id="4" creationId="{010E5C0A-11C9-488E-85F9-BFC70BBEAD5C}"/>
          </ac:picMkLst>
        </pc:picChg>
      </pc:sldChg>
      <pc:sldChg chg="add">
        <pc:chgData name="Hubert Springer" userId="S::hubert.springer@feuerwehr.or.at::ef2ee944-5ca6-4aa4-8d36-a66f8b20fe88" providerId="AD" clId="Web-{7DB6A81C-4B67-21D6-99A3-AB3D2DB08E6F}" dt="2020-02-01T20:12:21.112" v="6"/>
        <pc:sldMkLst>
          <pc:docMk/>
          <pc:sldMk cId="1360834772" sldId="276"/>
        </pc:sldMkLst>
      </pc:sldChg>
      <pc:sldMasterChg chg="add addSldLayout">
        <pc:chgData name="Hubert Springer" userId="S::hubert.springer@feuerwehr.or.at::ef2ee944-5ca6-4aa4-8d36-a66f8b20fe88" providerId="AD" clId="Web-{7DB6A81C-4B67-21D6-99A3-AB3D2DB08E6F}" dt="2020-02-01T20:12:21.112" v="6"/>
        <pc:sldMasterMkLst>
          <pc:docMk/>
          <pc:sldMasterMk cId="4269843782" sldId="2147483672"/>
        </pc:sldMasterMkLst>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725361830" sldId="2147483673"/>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898158217" sldId="2147483674"/>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762294114" sldId="2147483675"/>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937552349" sldId="2147483676"/>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986093359" sldId="2147483677"/>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3256541448" sldId="2147483678"/>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1203310113" sldId="2147483679"/>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3933347138" sldId="2147483680"/>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79246349" sldId="2147483681"/>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242274875" sldId="2147483682"/>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699735774" sldId="2147483683"/>
          </pc:sldLayoutMkLst>
        </pc:sldLayoutChg>
        <pc:sldLayoutChg chg="add">
          <pc:chgData name="Hubert Springer" userId="S::hubert.springer@feuerwehr.or.at::ef2ee944-5ca6-4aa4-8d36-a66f8b20fe88" providerId="AD" clId="Web-{7DB6A81C-4B67-21D6-99A3-AB3D2DB08E6F}" dt="2020-02-01T20:12:21.112" v="6"/>
          <pc:sldLayoutMkLst>
            <pc:docMk/>
            <pc:sldMasterMk cId="4269843782" sldId="2147483672"/>
            <pc:sldLayoutMk cId="2775450320" sldId="2147483684"/>
          </pc:sldLayoutMkLst>
        </pc:sldLayoutChg>
      </pc:sldMasterChg>
      <pc:sldMasterChg chg="replId modSldLayout">
        <pc:chgData name="Hubert Springer" userId="S::hubert.springer@feuerwehr.or.at::ef2ee944-5ca6-4aa4-8d36-a66f8b20fe88" providerId="AD" clId="Web-{7DB6A81C-4B67-21D6-99A3-AB3D2DB08E6F}" dt="2020-02-01T20:12:21.112" v="6"/>
        <pc:sldMasterMkLst>
          <pc:docMk/>
          <pc:sldMasterMk cId="217615941" sldId="2147483685"/>
        </pc:sldMasterMkLst>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215377655" sldId="2147483686"/>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677149748" sldId="2147483687"/>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22573634" sldId="2147483688"/>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305658437" sldId="2147483689"/>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984838718" sldId="2147483690"/>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27995318" sldId="2147483691"/>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69675202" sldId="2147483692"/>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713587083" sldId="2147483693"/>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1891874812" sldId="2147483694"/>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2370905583" sldId="2147483695"/>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3118809692" sldId="2147483696"/>
          </pc:sldLayoutMkLst>
        </pc:sldLayoutChg>
        <pc:sldLayoutChg chg="replId">
          <pc:chgData name="Hubert Springer" userId="S::hubert.springer@feuerwehr.or.at::ef2ee944-5ca6-4aa4-8d36-a66f8b20fe88" providerId="AD" clId="Web-{7DB6A81C-4B67-21D6-99A3-AB3D2DB08E6F}" dt="2020-02-01T20:12:21.112" v="6"/>
          <pc:sldLayoutMkLst>
            <pc:docMk/>
            <pc:sldMasterMk cId="217615941" sldId="2147483685"/>
            <pc:sldLayoutMk cId="414113800" sldId="2147483697"/>
          </pc:sldLayoutMkLst>
        </pc:sldLayoutChg>
      </pc:sldMasterChg>
    </pc:docChg>
  </pc:docChgLst>
  <pc:docChgLst>
    <pc:chgData name="Michael Hutterer" userId="S::michael.hutterer@feuerwehr.or.at::6a15d871-14c2-4d6f-bffd-09432565553c" providerId="AD" clId="Web-{E9C786BF-3983-7569-D8E0-CDD54BC7ECFE}"/>
    <pc:docChg chg="modSld">
      <pc:chgData name="Michael Hutterer" userId="S::michael.hutterer@feuerwehr.or.at::6a15d871-14c2-4d6f-bffd-09432565553c" providerId="AD" clId="Web-{E9C786BF-3983-7569-D8E0-CDD54BC7ECFE}" dt="2021-02-23T14:53:50.593" v="2" actId="20577"/>
      <pc:docMkLst>
        <pc:docMk/>
      </pc:docMkLst>
      <pc:sldChg chg="modSp">
        <pc:chgData name="Michael Hutterer" userId="S::michael.hutterer@feuerwehr.or.at::6a15d871-14c2-4d6f-bffd-09432565553c" providerId="AD" clId="Web-{E9C786BF-3983-7569-D8E0-CDD54BC7ECFE}" dt="2021-02-23T14:53:50.593" v="2" actId="20577"/>
        <pc:sldMkLst>
          <pc:docMk/>
          <pc:sldMk cId="2661687600" sldId="269"/>
        </pc:sldMkLst>
        <pc:spChg chg="mod">
          <ac:chgData name="Michael Hutterer" userId="S::michael.hutterer@feuerwehr.or.at::6a15d871-14c2-4d6f-bffd-09432565553c" providerId="AD" clId="Web-{E9C786BF-3983-7569-D8E0-CDD54BC7ECFE}" dt="2021-02-23T14:53:50.593" v="2" actId="20577"/>
          <ac:spMkLst>
            <pc:docMk/>
            <pc:sldMk cId="2661687600" sldId="269"/>
            <ac:spMk id="3" creationId="{00000000-0000-0000-0000-000000000000}"/>
          </ac:spMkLst>
        </pc:spChg>
      </pc:sldChg>
    </pc:docChg>
  </pc:docChgLst>
  <pc:docChgLst>
    <pc:chgData name="Hubert Springer" userId="S::hubert.springer@feuerwehr.or.at::ef2ee944-5ca6-4aa4-8d36-a66f8b20fe88" providerId="AD" clId="Web-{BDC19C73-8F94-98C8-1A51-BB5B824F44F6}"/>
    <pc:docChg chg="modSld">
      <pc:chgData name="Hubert Springer" userId="S::hubert.springer@feuerwehr.or.at::ef2ee944-5ca6-4aa4-8d36-a66f8b20fe88" providerId="AD" clId="Web-{BDC19C73-8F94-98C8-1A51-BB5B824F44F6}" dt="2021-02-24T16:28:31.363" v="87" actId="1076"/>
      <pc:docMkLst>
        <pc:docMk/>
      </pc:docMkLst>
      <pc:sldChg chg="addSp modSp">
        <pc:chgData name="Hubert Springer" userId="S::hubert.springer@feuerwehr.or.at::ef2ee944-5ca6-4aa4-8d36-a66f8b20fe88" providerId="AD" clId="Web-{BDC19C73-8F94-98C8-1A51-BB5B824F44F6}" dt="2021-02-24T16:28:31.363" v="87" actId="1076"/>
        <pc:sldMkLst>
          <pc:docMk/>
          <pc:sldMk cId="2661687600" sldId="269"/>
        </pc:sldMkLst>
        <pc:spChg chg="mod">
          <ac:chgData name="Hubert Springer" userId="S::hubert.springer@feuerwehr.or.at::ef2ee944-5ca6-4aa4-8d36-a66f8b20fe88" providerId="AD" clId="Web-{BDC19C73-8F94-98C8-1A51-BB5B824F44F6}" dt="2021-02-24T16:28:24.472" v="86" actId="20577"/>
          <ac:spMkLst>
            <pc:docMk/>
            <pc:sldMk cId="2661687600" sldId="269"/>
            <ac:spMk id="3" creationId="{00000000-0000-0000-0000-000000000000}"/>
          </ac:spMkLst>
        </pc:spChg>
        <pc:picChg chg="add mod">
          <ac:chgData name="Hubert Springer" userId="S::hubert.springer@feuerwehr.or.at::ef2ee944-5ca6-4aa4-8d36-a66f8b20fe88" providerId="AD" clId="Web-{BDC19C73-8F94-98C8-1A51-BB5B824F44F6}" dt="2021-02-24T16:28:31.363" v="87" actId="1076"/>
          <ac:picMkLst>
            <pc:docMk/>
            <pc:sldMk cId="2661687600" sldId="269"/>
            <ac:picMk id="4" creationId="{7DAD502F-107E-42F9-8D65-115BFC5A669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3C9306-A008-4839-B55E-F78B65BB8FCD}" type="datetimeFigureOut">
              <a:rPr lang="en-US" smtClean="0"/>
              <a:t>2/24/2021</a:t>
            </a:fld>
            <a:endParaRPr lang="en-US"/>
          </a:p>
        </p:txBody>
      </p:sp>
      <p:sp>
        <p:nvSpPr>
          <p:cNvPr id="4" name="Folienbildplatzhalter 3"/>
          <p:cNvSpPr>
            <a:spLocks noGrp="1" noRot="1" noChangeAspect="1"/>
          </p:cNvSpPr>
          <p:nvPr>
            <p:ph type="sldImg" idx="2"/>
          </p:nvPr>
        </p:nvSpPr>
        <p:spPr>
          <a:xfrm>
            <a:off x="1371600" y="630237"/>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3887786"/>
            <a:ext cx="5486400" cy="4113214"/>
          </a:xfrm>
          <a:prstGeom prst="rect">
            <a:avLst/>
          </a:prstGeom>
        </p:spPr>
        <p:txBody>
          <a:bodyPr vert="horz" lIns="91440" tIns="45720" rIns="91440" bIns="45720"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8D575E-A4A3-4DDD-8115-4F6D488AD485}" type="slidenum">
              <a:rPr lang="en-US" smtClean="0"/>
              <a:t>‹Nr.›</a:t>
            </a:fld>
            <a:endParaRPr lang="en-US"/>
          </a:p>
        </p:txBody>
      </p:sp>
    </p:spTree>
    <p:extLst>
      <p:ext uri="{BB962C8B-B14F-4D97-AF65-F5344CB8AC3E}">
        <p14:creationId xmlns:p14="http://schemas.microsoft.com/office/powerpoint/2010/main" val="14746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Kurzer</a:t>
            </a:r>
            <a:r>
              <a:rPr lang="de-DE" baseline="0" dirty="0"/>
              <a:t> Einstieg in das Thema machen:</a:t>
            </a:r>
          </a:p>
          <a:p>
            <a:endParaRPr lang="de-DE" baseline="0" dirty="0"/>
          </a:p>
          <a:p>
            <a:r>
              <a:rPr lang="de-DE" baseline="0" dirty="0"/>
              <a:t>Beispiele: Gerade mit der aktuellen Schadstoffdebatte zu Dieselfahrzeugen werden Fahrzeuge mit alternativen Antriebstechnicken immer mehr gefordert.</a:t>
            </a:r>
            <a:endParaRPr lang="de-DE" baseline="0" dirty="0">
              <a:cs typeface="Calibri"/>
            </a:endParaRPr>
          </a:p>
          <a:p>
            <a:r>
              <a:rPr lang="de-DE" baseline="0" dirty="0"/>
              <a:t>Auch die Feuerwehr muss sich mit neuen Antriebsarten auseinander setzten…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87903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Monovalent = </a:t>
            </a:r>
            <a:r>
              <a:rPr lang="de-DE" sz="1200" b="0" i="0" u="none" strike="noStrike" kern="1200" baseline="0" dirty="0">
                <a:solidFill>
                  <a:schemeClr val="tx1"/>
                </a:solidFill>
                <a:latin typeface="+mn-lt"/>
                <a:ea typeface="+mn-ea"/>
                <a:cs typeface="+mn-cs"/>
              </a:rPr>
              <a:t>Monovalente Fahrzeuge haben nur eine Antriebsart (z. B. Erdgas)</a:t>
            </a:r>
          </a:p>
          <a:p>
            <a:r>
              <a:rPr lang="de-DE" sz="1200" b="0" i="0" u="none" strike="noStrike" kern="1200" baseline="0" dirty="0" err="1">
                <a:solidFill>
                  <a:schemeClr val="tx1"/>
                </a:solidFill>
                <a:latin typeface="+mn-lt"/>
                <a:ea typeface="+mn-ea"/>
                <a:cs typeface="+mn-cs"/>
              </a:rPr>
              <a:t>Tiefkalt</a:t>
            </a:r>
            <a:r>
              <a:rPr lang="de-DE" sz="1200" b="0" i="0" u="none" strike="noStrike" kern="1200" baseline="0" dirty="0">
                <a:solidFill>
                  <a:schemeClr val="tx1"/>
                </a:solidFill>
                <a:latin typeface="+mn-lt"/>
                <a:ea typeface="+mn-ea"/>
                <a:cs typeface="+mn-cs"/>
              </a:rPr>
              <a:t> = &lt; -30°C</a:t>
            </a:r>
          </a:p>
          <a:p>
            <a:r>
              <a:rPr lang="de-DE">
                <a:cs typeface="Calibri"/>
              </a:rPr>
              <a:t>LH2 ist Wasserstoff verflüssigt</a:t>
            </a:r>
            <a:endParaRPr lang="de-DE" dirty="0">
              <a:cs typeface="Calibri"/>
            </a:endParaRPr>
          </a:p>
          <a:p>
            <a:r>
              <a:rPr lang="de-DE">
                <a:cs typeface="Calibri" panose="020F0502020204030204"/>
              </a:rPr>
              <a:t>GH2 ist Wasserstoff gasförmig</a:t>
            </a:r>
            <a:endParaRPr lang="de-DE" dirty="0">
              <a:cs typeface="Calibri" panose="020F0502020204030204"/>
            </a:endParaRPr>
          </a:p>
          <a:p>
            <a:endParaRPr lang="en-US" dirty="0">
              <a:cs typeface="Calibri" panose="020F0502020204030204"/>
            </a:endParaRP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69012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 spezielle Tankstutzen</a:t>
            </a:r>
            <a:r>
              <a:rPr lang="de-DE" baseline="0" dirty="0"/>
              <a:t> mit auffälligen Markierungen</a:t>
            </a:r>
          </a:p>
          <a:p>
            <a:pPr marL="171450" indent="-171450">
              <a:buFontTx/>
              <a:buChar char="-"/>
            </a:pPr>
            <a:r>
              <a:rPr lang="de-DE" baseline="0" dirty="0"/>
              <a:t>Herstellerlogos im Motorraum, am Kofferraum und an den Türen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3946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Hybrid-</a:t>
            </a:r>
            <a:r>
              <a:rPr lang="de-AT" baseline="0" dirty="0"/>
              <a:t> und Elektrofahrzeuge haben ein Hochvoltsystem verbaut – Spannung &gt; 60 V</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aseline="0" dirty="0"/>
              <a:t>-   reine Elektroautos sind durch den US-Hersteller Tesla und dessen Medienpräsenz/Marketing derzeit sehr populär, aber trotzdem noch relativ gering verbreitet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Die Antriebsart die in den nächsten Jahren immer mehr sich verbreiten wird (billigere Preise…)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Hybridautos sind der Übergang vom reinen Verbrenner zum Elektroauto und werden die nächsten Jahre prägen (es wird sogar behauptet, dass die Kombination aus Verbrennungsmotor und Elektroantrieb die praktikable Lösung ist, um die gewünschten und geforderten Reichweiten zu erreichen - </a:t>
            </a:r>
            <a:r>
              <a:rPr lang="de-DE" baseline="0" dirty="0" err="1"/>
              <a:t>RangeExtender</a:t>
            </a:r>
            <a:r>
              <a:rPr lang="de-DE" baseline="0" dirty="0"/>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de-DE" baseline="0" dirty="0"/>
              <a:t>Vorsicht! Keine übermäßigen Technikdebatten aufkommen lassen, sonst führt die Ausbildungseinheit nicht zum gewünschten Ziel!</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48 Volt Systeme fallen nicht unter den Begriff Hochvoltsystem, da hier keine gefährlichen Berührungsspannungen aufkommen.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Bei diesem System haben aber 12/24 V System und 48 Volt System die gleiche Masse, also die Karosserie.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baseline="0" dirty="0">
                <a:solidFill>
                  <a:srgbClr val="FF0000"/>
                </a:solidFill>
              </a:rPr>
              <a:t>Ein Schnitt in ein Kabel kann auch zur Karosserie einen Lichtbogen auslösen.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87598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44190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pPr marL="171450" indent="-171450">
              <a:buFontTx/>
              <a:buChar char="-"/>
            </a:pPr>
            <a:r>
              <a:rPr lang="de-DE" dirty="0"/>
              <a:t>Spezielle Tachos</a:t>
            </a:r>
          </a:p>
          <a:p>
            <a:pPr marL="171450" indent="-171450">
              <a:buFontTx/>
              <a:buChar char="-"/>
            </a:pPr>
            <a:r>
              <a:rPr lang="de-DE" dirty="0"/>
              <a:t>Blaue</a:t>
            </a:r>
            <a:r>
              <a:rPr lang="de-DE" baseline="0" dirty="0"/>
              <a:t> Farbe in Firmenlogos steht oft für Elektro</a:t>
            </a:r>
          </a:p>
          <a:p>
            <a:pPr marL="171450" indent="-171450">
              <a:buFontTx/>
              <a:buChar char="-"/>
            </a:pPr>
            <a:r>
              <a:rPr lang="de-DE" baseline="0" dirty="0"/>
              <a:t>Anstatt normalen Tankklappen sind Anschlüsse für Ladekabel verbaut </a:t>
            </a:r>
            <a:r>
              <a:rPr lang="de-DE" b="0" baseline="0" dirty="0"/>
              <a:t>(Hybrid &amp; </a:t>
            </a:r>
            <a:r>
              <a:rPr lang="de-DE" b="0" baseline="0" dirty="0" err="1"/>
              <a:t>PlugInHybrid</a:t>
            </a:r>
            <a:r>
              <a:rPr lang="de-DE" b="0" baseline="0" dirty="0"/>
              <a:t> nur Tankklappen od. beides)</a:t>
            </a:r>
          </a:p>
          <a:p>
            <a:pPr marL="171450" indent="-171450">
              <a:buFontTx/>
              <a:buChar char="-"/>
            </a:pPr>
            <a:r>
              <a:rPr lang="de-DE" baseline="0" dirty="0"/>
              <a:t>Schriftzüge von Herstellern speziell für ihre Elektroserien</a:t>
            </a:r>
          </a:p>
          <a:p>
            <a:pPr marL="171450" indent="-171450">
              <a:buFontTx/>
              <a:buChar char="-"/>
            </a:pPr>
            <a:r>
              <a:rPr lang="de-DE" b="0" baseline="0" dirty="0"/>
              <a:t>Orange Kabel &amp; Stecker</a:t>
            </a:r>
          </a:p>
          <a:p>
            <a:pPr marL="171450" indent="-171450">
              <a:buFontTx/>
              <a:buChar char="-"/>
            </a:pPr>
            <a:r>
              <a:rPr lang="de-DE" b="0" baseline="0" dirty="0"/>
              <a:t>Futuristisches aussehen</a:t>
            </a:r>
          </a:p>
          <a:p>
            <a:pPr marL="171450" indent="-171450">
              <a:buFontTx/>
              <a:buChar char="-"/>
            </a:pPr>
            <a:r>
              <a:rPr lang="de-DE" dirty="0"/>
              <a:t>blinder</a:t>
            </a:r>
            <a:r>
              <a:rPr lang="de-DE" b="0" baseline="0" dirty="0"/>
              <a:t> Kühlergrill</a:t>
            </a:r>
            <a:endParaRPr lang="de-DE" b="0" baseline="0" dirty="0">
              <a:cs typeface="Calibri"/>
            </a:endParaRPr>
          </a:p>
          <a:p>
            <a:pPr marL="171450" indent="-171450">
              <a:buFontTx/>
              <a:buChar char="-"/>
            </a:pPr>
            <a:r>
              <a:rPr lang="de-DE" dirty="0">
                <a:cs typeface="Calibri"/>
              </a:rPr>
              <a:t>Grüne Schrift auf Kennzeichentafel bei österreichischer Zulassung (kann aber bei Altbestand auch noch schwarze Schrift haben)</a:t>
            </a:r>
            <a:endParaRPr lang="de-DE" baseline="0" dirty="0">
              <a:cs typeface="Calibri"/>
            </a:endParaRPr>
          </a:p>
          <a:p>
            <a:pPr marL="171450" indent="-171450">
              <a:buChar char="-"/>
            </a:pPr>
            <a:endParaRPr lang="de-DE" dirty="0">
              <a:cs typeface="Calibri"/>
            </a:endParaRPr>
          </a:p>
          <a:p>
            <a:pPr marL="171450" indent="-171450">
              <a:buChar char="-"/>
            </a:pPr>
            <a:endParaRPr lang="de-DE" dirty="0">
              <a:cs typeface="Calibri"/>
            </a:endParaRPr>
          </a:p>
          <a:p>
            <a:pPr marL="171450" indent="-171450">
              <a:buChar char="-"/>
            </a:pPr>
            <a:r>
              <a:rPr lang="de-DE" dirty="0">
                <a:cs typeface="Calibri"/>
              </a:rPr>
              <a:t>GRÜNE Schrift auf KFZ KENNZEICHEN !!!!!</a:t>
            </a:r>
          </a:p>
          <a:p>
            <a:pPr marL="171450" indent="-171450">
              <a:buChar char="-"/>
            </a:pPr>
            <a:endParaRPr lang="de-DE" dirty="0">
              <a:cs typeface="Calibri"/>
            </a:endParaRPr>
          </a:p>
          <a:p>
            <a:pPr marL="171450" indent="-171450">
              <a:buChar char="-"/>
            </a:pPr>
            <a:r>
              <a:rPr lang="de-DE" dirty="0">
                <a:cs typeface="Calibri"/>
              </a:rPr>
              <a:t>ACHTUNG: Vor</a:t>
            </a:r>
            <a:r>
              <a:rPr lang="de-DE" baseline="0" dirty="0">
                <a:cs typeface="Calibri"/>
              </a:rPr>
              <a:t>- &amp; Nachteile div. Hinweise erläutern.</a:t>
            </a:r>
            <a:endParaRPr lang="de-DE"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62149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4245736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16</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a:t>https://create.kahoot.it/share/alternative-antriebe-1/97f78d21-9e89-4ac9-bbc3-c3991d6a93ef</a:t>
            </a:r>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9396DCB-CA54-4ED0-BE17-87CD9337BFBD}"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47820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FD8D575E-A4A3-4DDD-8115-4F6D488AD485}" type="slidenum">
              <a:rPr lang="en-US" smtClean="0"/>
              <a:t>18</a:t>
            </a:fld>
            <a:endParaRPr lang="en-US"/>
          </a:p>
        </p:txBody>
      </p:sp>
    </p:spTree>
    <p:extLst>
      <p:ext uri="{BB962C8B-B14F-4D97-AF65-F5344CB8AC3E}">
        <p14:creationId xmlns:p14="http://schemas.microsoft.com/office/powerpoint/2010/main" val="432486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FD8D575E-A4A3-4DDD-8115-4F6D488AD485}" type="slidenum">
              <a:rPr lang="en-US" smtClean="0"/>
              <a:t>19</a:t>
            </a:fld>
            <a:endParaRPr lang="en-US"/>
          </a:p>
        </p:txBody>
      </p:sp>
    </p:spTree>
    <p:extLst>
      <p:ext uri="{BB962C8B-B14F-4D97-AF65-F5344CB8AC3E}">
        <p14:creationId xmlns:p14="http://schemas.microsoft.com/office/powerpoint/2010/main" val="424619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Dies ist nur</a:t>
            </a:r>
            <a:r>
              <a:rPr lang="de-AT" baseline="0" dirty="0"/>
              <a:t> ein Überblick der Inhalte in dieser Präsentation, hier nicht auf Details eingehen.</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0191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Weltweit gibt es über 26 Millionen Erdgasfahrzeuge, in Österreich waren es 2018 ca. 12.000 Fahrzeuge.</a:t>
            </a:r>
          </a:p>
          <a:p>
            <a:r>
              <a:rPr lang="de-AT" dirty="0"/>
              <a:t>Die Tanks sind entweder aus Stahl oder aus kohlefaserverstärkten</a:t>
            </a:r>
            <a:r>
              <a:rPr lang="de-AT" baseline="0" dirty="0"/>
              <a:t> Kunststoff (CFK) und werden im Fahrzeug so eingebaut, dass eine Beschädigung bei einem Unfall möglichst vermieden wird.</a:t>
            </a:r>
          </a:p>
          <a:p>
            <a:r>
              <a:rPr lang="de-AT" baseline="0" dirty="0"/>
              <a:t>Der Druck beträgt ca. 200 bar und es werden ca. 26 kg Erdgas bei PKWs und bis zu 250 kg bei Bussen mitgeführt.</a:t>
            </a:r>
            <a:endParaRPr lang="de-AT" dirty="0"/>
          </a:p>
          <a:p>
            <a:r>
              <a:rPr lang="en-US" dirty="0"/>
              <a:t>https://www.erdgasautos.at </a:t>
            </a:r>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10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cs typeface="Calibri"/>
              </a:rPr>
              <a:t>Monovalent </a:t>
            </a:r>
            <a:r>
              <a:rPr lang="en-US" dirty="0" err="1">
                <a:cs typeface="Calibri"/>
              </a:rPr>
              <a:t>bedeutet</a:t>
            </a:r>
            <a:r>
              <a:rPr lang="en-US" dirty="0">
                <a:cs typeface="Calibri"/>
              </a:rPr>
              <a:t> </a:t>
            </a:r>
            <a:r>
              <a:rPr lang="en-US" dirty="0" err="1">
                <a:cs typeface="Calibri"/>
              </a:rPr>
              <a:t>nur</a:t>
            </a:r>
            <a:r>
              <a:rPr lang="en-US" dirty="0">
                <a:cs typeface="Calibri"/>
              </a:rPr>
              <a:t> </a:t>
            </a:r>
            <a:r>
              <a:rPr lang="en-US" dirty="0" err="1">
                <a:cs typeface="Calibri"/>
              </a:rPr>
              <a:t>mit</a:t>
            </a:r>
            <a:r>
              <a:rPr lang="en-US" dirty="0">
                <a:cs typeface="Calibri"/>
              </a:rPr>
              <a:t> </a:t>
            </a:r>
            <a:r>
              <a:rPr lang="en-US" dirty="0" err="1">
                <a:cs typeface="Calibri"/>
              </a:rPr>
              <a:t>Erdgas</a:t>
            </a:r>
            <a:r>
              <a:rPr lang="en-US" dirty="0">
                <a:cs typeface="Calibri"/>
              </a:rPr>
              <a:t> </a:t>
            </a:r>
            <a:r>
              <a:rPr lang="en-US" dirty="0" err="1">
                <a:cs typeface="Calibri"/>
              </a:rPr>
              <a:t>betreibbar</a:t>
            </a:r>
            <a:r>
              <a:rPr lang="en-US" dirty="0">
                <a:cs typeface="Calibri"/>
              </a:rPr>
              <a:t>, bivalent </a:t>
            </a:r>
            <a:r>
              <a:rPr lang="en-US" dirty="0" err="1">
                <a:cs typeface="Calibri"/>
              </a:rPr>
              <a:t>bedeutet</a:t>
            </a:r>
            <a:r>
              <a:rPr lang="en-US" dirty="0">
                <a:cs typeface="Calibri"/>
              </a:rPr>
              <a:t> </a:t>
            </a:r>
            <a:r>
              <a:rPr lang="en-US" dirty="0" err="1">
                <a:cs typeface="Calibri"/>
              </a:rPr>
              <a:t>dass</a:t>
            </a:r>
            <a:r>
              <a:rPr lang="en-US" dirty="0">
                <a:cs typeface="Calibri"/>
              </a:rPr>
              <a:t> </a:t>
            </a:r>
            <a:r>
              <a:rPr lang="en-US" dirty="0" err="1">
                <a:cs typeface="Calibri"/>
              </a:rPr>
              <a:t>auch</a:t>
            </a:r>
            <a:r>
              <a:rPr lang="en-US" dirty="0">
                <a:cs typeface="Calibri"/>
              </a:rPr>
              <a:t> </a:t>
            </a:r>
            <a:r>
              <a:rPr lang="en-US" dirty="0" err="1">
                <a:cs typeface="Calibri"/>
              </a:rPr>
              <a:t>ein</a:t>
            </a:r>
            <a:r>
              <a:rPr lang="en-US" dirty="0">
                <a:cs typeface="Calibri"/>
              </a:rPr>
              <a:t> </a:t>
            </a:r>
            <a:r>
              <a:rPr lang="en-US" dirty="0" err="1">
                <a:cs typeface="Calibri"/>
              </a:rPr>
              <a:t>Benzintank</a:t>
            </a:r>
            <a:r>
              <a:rPr lang="en-US" dirty="0">
                <a:cs typeface="Calibri"/>
              </a:rPr>
              <a:t> </a:t>
            </a:r>
            <a:r>
              <a:rPr lang="en-US" dirty="0" err="1">
                <a:cs typeface="Calibri"/>
              </a:rPr>
              <a:t>vorhanden</a:t>
            </a:r>
            <a:r>
              <a:rPr lang="en-US" dirty="0">
                <a:cs typeface="Calibri"/>
              </a:rPr>
              <a:t> </a:t>
            </a:r>
            <a:r>
              <a:rPr lang="en-US" dirty="0" err="1">
                <a:cs typeface="Calibri"/>
              </a:rPr>
              <a:t>ist</a:t>
            </a:r>
            <a:r>
              <a:rPr lang="en-US" dirty="0">
                <a:cs typeface="Calibri"/>
              </a:rPr>
              <a:t> und der Motor </a:t>
            </a:r>
            <a:r>
              <a:rPr lang="en-US" dirty="0" err="1">
                <a:cs typeface="Calibri"/>
              </a:rPr>
              <a:t>mit</a:t>
            </a:r>
            <a:r>
              <a:rPr lang="en-US" dirty="0">
                <a:cs typeface="Calibri"/>
              </a:rPr>
              <a:t> </a:t>
            </a:r>
            <a:r>
              <a:rPr lang="en-US" dirty="0" err="1">
                <a:cs typeface="Calibri"/>
              </a:rPr>
              <a:t>beiden</a:t>
            </a:r>
            <a:r>
              <a:rPr lang="en-US" dirty="0">
                <a:cs typeface="Calibri"/>
              </a:rPr>
              <a:t> </a:t>
            </a:r>
            <a:r>
              <a:rPr lang="en-US" dirty="0" err="1">
                <a:cs typeface="Calibri"/>
              </a:rPr>
              <a:t>Kraftstoffarten</a:t>
            </a:r>
            <a:r>
              <a:rPr lang="en-US" dirty="0">
                <a:cs typeface="Calibri"/>
              </a:rPr>
              <a:t> </a:t>
            </a:r>
            <a:r>
              <a:rPr lang="en-US" dirty="0" err="1">
                <a:cs typeface="Calibri"/>
              </a:rPr>
              <a:t>betrieben</a:t>
            </a:r>
            <a:r>
              <a:rPr lang="en-US" dirty="0">
                <a:cs typeface="Calibri"/>
              </a:rPr>
              <a:t> </a:t>
            </a:r>
            <a:r>
              <a:rPr lang="en-US" dirty="0" err="1">
                <a:cs typeface="Calibri"/>
              </a:rPr>
              <a:t>werden</a:t>
            </a:r>
            <a:r>
              <a:rPr lang="en-US" dirty="0">
                <a:cs typeface="Calibri"/>
              </a:rPr>
              <a:t> </a:t>
            </a:r>
            <a:r>
              <a:rPr lang="en-US" dirty="0" err="1">
                <a:cs typeface="Calibri"/>
              </a:rPr>
              <a:t>kann</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88093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DE" dirty="0"/>
              <a:t>Logos der Hersteller</a:t>
            </a:r>
          </a:p>
          <a:p>
            <a:pPr marL="171450" indent="-171450">
              <a:buFontTx/>
              <a:buChar char="-"/>
            </a:pPr>
            <a:r>
              <a:rPr lang="de-DE" dirty="0"/>
              <a:t>Schriftzüge</a:t>
            </a:r>
            <a:r>
              <a:rPr lang="de-DE" baseline="0" dirty="0"/>
              <a:t> regionaler Anbieter</a:t>
            </a:r>
          </a:p>
          <a:p>
            <a:pPr marL="171450" indent="-171450">
              <a:buFontTx/>
              <a:buChar char="-"/>
            </a:pPr>
            <a:r>
              <a:rPr lang="de-DE" baseline="0" dirty="0"/>
              <a:t>Spezielle Tachosymbole in der Tankanzeige</a:t>
            </a:r>
          </a:p>
          <a:p>
            <a:pPr marL="171450" indent="-171450">
              <a:buFontTx/>
              <a:buChar char="-"/>
            </a:pPr>
            <a:r>
              <a:rPr lang="de-DE" baseline="0" dirty="0"/>
              <a:t>Spezieller Tankstutzen für Erdgas</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19176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Flüssiggasantrieb</a:t>
            </a:r>
            <a:r>
              <a:rPr lang="de-AT" baseline="0" dirty="0"/>
              <a:t> kann in jedes konventionelle Benzinbetriebene Fahrzeug eingebaut werden, hierzu kommt ein dünnwandiger Blechtank in die Reserveradmulde, Reserverad werden durch Kompressor und Reifendichtmittel ersetzt. Über einen Verdampfer wird das Erdgas in den Ottomotor eingespritzt.</a:t>
            </a:r>
          </a:p>
          <a:p>
            <a:r>
              <a:rPr lang="de-AT" baseline="0" dirty="0"/>
              <a:t>Flüssiggasfahrzeuge sind daher meistens bivalent ausgeführt, auch wenn sie vom Hersteller bereits in der LPG Variante geliefert werden.</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73449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en-US" dirty="0">
                <a:cs typeface="Calibri"/>
              </a:rPr>
              <a:t>Synonym </a:t>
            </a:r>
            <a:r>
              <a:rPr lang="en-US" dirty="0" err="1">
                <a:cs typeface="Calibri"/>
              </a:rPr>
              <a:t>Autogas</a:t>
            </a:r>
          </a:p>
        </p:txBody>
      </p:sp>
      <p:sp>
        <p:nvSpPr>
          <p:cNvPr id="4" name="Foliennummernplatzhalt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84722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pPr marL="171450" indent="-171450">
              <a:buFontTx/>
              <a:buChar char="-"/>
            </a:pPr>
            <a:r>
              <a:rPr lang="de-DE" dirty="0"/>
              <a:t>spezieller Tankstutzen</a:t>
            </a:r>
          </a:p>
          <a:p>
            <a:pPr marL="171450" indent="-171450">
              <a:buFontTx/>
              <a:buChar char="-"/>
            </a:pPr>
            <a:r>
              <a:rPr lang="de-DE" dirty="0"/>
              <a:t>oft ein Knopf</a:t>
            </a:r>
            <a:r>
              <a:rPr lang="de-DE" baseline="0" dirty="0"/>
              <a:t> zum manuellen </a:t>
            </a:r>
            <a:r>
              <a:rPr lang="de-DE" dirty="0"/>
              <a:t>Umschalten</a:t>
            </a:r>
            <a:r>
              <a:rPr lang="de-DE" baseline="0" dirty="0"/>
              <a:t> zwischen den Kraftstoffarten</a:t>
            </a:r>
            <a:endParaRPr lang="de-DE" baseline="0" dirty="0">
              <a:cs typeface="Calibri"/>
            </a:endParaRPr>
          </a:p>
          <a:p>
            <a:pPr marL="171450" indent="-171450">
              <a:buFontTx/>
              <a:buChar char="-"/>
            </a:pPr>
            <a:r>
              <a:rPr lang="de-DE" baseline="0" dirty="0"/>
              <a:t>Herstellerlogo</a:t>
            </a:r>
          </a:p>
          <a:p>
            <a:pPr marL="171450" indent="-171450">
              <a:buFontTx/>
              <a:buChar char="-"/>
            </a:pPr>
            <a:r>
              <a:rPr lang="de-DE" baseline="0" dirty="0"/>
              <a:t>Schriftzüge an Autos</a:t>
            </a:r>
          </a:p>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46871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630238"/>
            <a:ext cx="4114800" cy="3086100"/>
          </a:xfrm>
        </p:spPr>
      </p:sp>
      <p:sp>
        <p:nvSpPr>
          <p:cNvPr id="3" name="Notizenplatzhalter 2"/>
          <p:cNvSpPr>
            <a:spLocks noGrp="1"/>
          </p:cNvSpPr>
          <p:nvPr>
            <p:ph type="body" idx="1"/>
          </p:nvPr>
        </p:nvSpPr>
        <p:spPr/>
        <p:txBody>
          <a:bodyPr/>
          <a:lstStyle/>
          <a:p>
            <a:r>
              <a:rPr lang="de-AT" dirty="0"/>
              <a:t>Wasserstofffahrzeuge</a:t>
            </a:r>
            <a:r>
              <a:rPr lang="de-AT" baseline="0" dirty="0"/>
              <a:t> sind eher selten auf Österreichs Straßen anzutreffen, es gibt aktuell </a:t>
            </a:r>
            <a:r>
              <a:rPr lang="de-AT" dirty="0"/>
              <a:t>erst</a:t>
            </a:r>
            <a:r>
              <a:rPr lang="de-AT" baseline="0" dirty="0"/>
              <a:t> eine Handvoll Tankstellen.</a:t>
            </a:r>
          </a:p>
          <a:p>
            <a:r>
              <a:rPr lang="de-AT" baseline="0" dirty="0"/>
              <a:t>Der Wasserstoff kann entweder in einem Ottomotor heiß verbrannt werden oder in einer Brennstoffzelle wird damit elektrische Energie erzeugt.</a:t>
            </a:r>
          </a:p>
          <a:p>
            <a:r>
              <a:rPr lang="de-AT" baseline="0" dirty="0"/>
              <a:t>Als Produkt entsteht dabei Wasser – ca. 5 – 8 l/100 km.</a:t>
            </a:r>
          </a:p>
          <a:p>
            <a:r>
              <a:rPr lang="de-AT" baseline="0" dirty="0"/>
              <a:t>Auf Österreichs Straßen fanden sich bisher nur Versuchsfahrzeuge, seit 2018 kann aber der Toyota Mirai </a:t>
            </a:r>
            <a:r>
              <a:rPr lang="de-AT" dirty="0"/>
              <a:t>(</a:t>
            </a:r>
            <a:r>
              <a:rPr lang="de-AT" baseline="0" dirty="0"/>
              <a:t>weltweit das erste serienmäßige Wasserstofffahrzeug</a:t>
            </a:r>
            <a:r>
              <a:rPr lang="de-AT" dirty="0"/>
              <a:t>) und die Hyundai </a:t>
            </a:r>
            <a:r>
              <a:rPr lang="de-AT" dirty="0" err="1"/>
              <a:t>Nexo</a:t>
            </a:r>
            <a:r>
              <a:rPr lang="de-AT" dirty="0"/>
              <a:t> und ix35 FCEV bezogen werden</a:t>
            </a:r>
            <a:r>
              <a:rPr lang="de-AT" dirty="0">
                <a:cs typeface="Calibri"/>
              </a:rPr>
              <a:t>.</a:t>
            </a:r>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B065C0D-1FDB-448C-956B-09A9ED9A997C}"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86667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2000" b="0" i="0" u="none" strike="noStrike" kern="1200" cap="none" spc="0" normalizeH="0" baseline="0" noProof="0" smtClean="0">
                <a:ln>
                  <a:noFill/>
                </a:ln>
                <a:solidFill>
                  <a:srgbClr val="FFFFFF"/>
                </a:solidFill>
                <a:effectLst/>
                <a:uLnTx/>
                <a:uFillTx/>
                <a:latin typeface="Trebuchet MS" panose="020B0603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24.02.2021</a:t>
            </a:fld>
            <a:endParaRPr kumimoji="0" lang="de-AT" sz="20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1677149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1880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4141138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21537765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24.02.2021</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24.02.2021</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24.02.2021</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24.02.2021</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24.02.2021</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24.02.2021</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25736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24.02.2021</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24.02.2021</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24.02.2021</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24.02.2021</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24.02.2021</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305658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ußzeilenplatzhalter 13"/>
          <p:cNvSpPr>
            <a:spLocks noGrp="1"/>
          </p:cNvSpPr>
          <p:nvPr>
            <p:ph type="ftr"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98483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ußzeilenplatzhalter 11"/>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7995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13"/>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6967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13587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891874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6"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2370905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24.02.2021</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6159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86"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24.02.2021</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7.jpeg"/><Relationship Id="rId5" Type="http://schemas.openxmlformats.org/officeDocument/2006/relationships/image" Target="../media/image46.jpeg"/><Relationship Id="rId10" Type="http://schemas.openxmlformats.org/officeDocument/2006/relationships/image" Target="../media/image51.png"/><Relationship Id="rId4" Type="http://schemas.openxmlformats.org/officeDocument/2006/relationships/image" Target="../media/image45.jpeg"/><Relationship Id="rId9"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hyperlink" Target="http://www.feuerwehrapp.at/"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ideo" Target="https://www.youtube.com/embed/4FNs0jLW1vw?feature=oembed" TargetMode="External"/><Relationship Id="rId5" Type="http://schemas.openxmlformats.org/officeDocument/2006/relationships/image" Target="../media/image55.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hyperlink" Target="https://www.feuerwehr-lernbar.bayern/"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Arten und deren Erkennungsmöglichkeiten</a:t>
            </a:r>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t="2960" b="3187"/>
          <a:stretch/>
        </p:blipFill>
        <p:spPr>
          <a:xfrm>
            <a:off x="2530405" y="299660"/>
            <a:ext cx="6140590" cy="4075463"/>
          </a:xfrm>
          <a:prstGeom prst="rect">
            <a:avLst/>
          </a:prstGeom>
        </p:spPr>
      </p:pic>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346" y="2257819"/>
            <a:ext cx="2560577" cy="17068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Tree>
    <p:extLst>
      <p:ext uri="{BB962C8B-B14F-4D97-AF65-F5344CB8AC3E}">
        <p14:creationId xmlns:p14="http://schemas.microsoft.com/office/powerpoint/2010/main" val="2157992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Wasserstoffantrieb</a:t>
            </a:r>
            <a:endParaRPr lang="en-US" dirty="0"/>
          </a:p>
        </p:txBody>
      </p:sp>
      <p:sp>
        <p:nvSpPr>
          <p:cNvPr id="3" name="Inhaltsplatzhalter 2"/>
          <p:cNvSpPr>
            <a:spLocks noGrp="1"/>
          </p:cNvSpPr>
          <p:nvPr>
            <p:ph sz="quarter" idx="1"/>
          </p:nvPr>
        </p:nvSpPr>
        <p:spPr/>
        <p:txBody>
          <a:bodyPr/>
          <a:lstStyle/>
          <a:p>
            <a:pPr marL="0" indent="0">
              <a:buNone/>
            </a:pPr>
            <a:r>
              <a:rPr lang="de-DE" sz="2400" b="1" dirty="0">
                <a:effectLst>
                  <a:outerShdw blurRad="38100" dist="38100" dir="2700000" algn="tl">
                    <a:srgbClr val="000000">
                      <a:alpha val="43137"/>
                    </a:srgbClr>
                  </a:outerShdw>
                </a:effectLst>
              </a:rPr>
              <a:t>H</a:t>
            </a:r>
            <a:r>
              <a:rPr lang="de-DE" sz="2400" b="1" baseline="-25000" dirty="0">
                <a:effectLst>
                  <a:outerShdw blurRad="38100" dist="38100" dir="2700000" algn="tl">
                    <a:srgbClr val="000000">
                      <a:alpha val="43137"/>
                    </a:srgbClr>
                  </a:outerShdw>
                </a:effectLst>
              </a:rPr>
              <a:t>2</a:t>
            </a:r>
            <a:r>
              <a:rPr lang="de-DE" sz="2400" b="1" dirty="0">
                <a:effectLst>
                  <a:outerShdw blurRad="38100" dist="38100" dir="2700000" algn="tl">
                    <a:srgbClr val="000000">
                      <a:alpha val="43137"/>
                    </a:srgbClr>
                  </a:outerShdw>
                </a:effectLst>
              </a:rPr>
              <a:t> / Hydrogen = Wasserstoff</a:t>
            </a:r>
          </a:p>
          <a:p>
            <a:pPr marL="318770" indent="-318770"/>
            <a:r>
              <a:rPr lang="de-DE" sz="2400" dirty="0">
                <a:latin typeface="Trebuchet MS"/>
              </a:rPr>
              <a:t>H</a:t>
            </a:r>
            <a:r>
              <a:rPr lang="de-DE" sz="2400" baseline="-25000" dirty="0">
                <a:latin typeface="Trebuchet MS"/>
              </a:rPr>
              <a:t>2</a:t>
            </a:r>
            <a:r>
              <a:rPr lang="de-DE" sz="2400" dirty="0">
                <a:latin typeface="Trebuchet MS"/>
              </a:rPr>
              <a:t> wird sowohl als LH2 also auch als GH2 angeboten</a:t>
            </a:r>
          </a:p>
          <a:p>
            <a:pPr marL="318770" indent="-318770"/>
            <a:r>
              <a:rPr lang="de-DE" sz="2400" dirty="0"/>
              <a:t>deutlich leichter als Luft (0,07/1)</a:t>
            </a:r>
          </a:p>
          <a:p>
            <a:pPr marL="318770" indent="-318770"/>
            <a:r>
              <a:rPr lang="de-DE" sz="2400" dirty="0"/>
              <a:t>farb- und geruchlos sowie nicht reizend oder giftig</a:t>
            </a:r>
          </a:p>
          <a:p>
            <a:pPr marL="318770" indent="-318770"/>
            <a:r>
              <a:rPr lang="de-DE" sz="2400" dirty="0"/>
              <a:t>mono- oder bivalenter Antrieb möglich</a:t>
            </a:r>
          </a:p>
          <a:p>
            <a:pPr marL="318770" indent="-318770"/>
            <a:r>
              <a:rPr lang="de-DE" sz="2400" dirty="0">
                <a:latin typeface="Trebuchet MS"/>
              </a:rPr>
              <a:t>Speicherung bei einem Druck von ca. 16 bar, tief kalt verflüssigt (LH2) bzw. bis zu 700 bar gasförmig (GH2)</a:t>
            </a:r>
          </a:p>
          <a:p>
            <a:pPr marL="318770" indent="-318770"/>
            <a:r>
              <a:rPr lang="de-DE" sz="2400" dirty="0"/>
              <a:t>Nachrüstung nicht möglich</a:t>
            </a:r>
          </a:p>
          <a:p>
            <a:pPr marL="318770" indent="-318770"/>
            <a:r>
              <a:rPr lang="de-DE" sz="2400" dirty="0"/>
              <a:t>EX-Bereich 4 </a:t>
            </a:r>
            <a:r>
              <a:rPr lang="de-DE" sz="2400" dirty="0" err="1"/>
              <a:t>Vol</a:t>
            </a:r>
            <a:r>
              <a:rPr lang="de-DE" sz="2400" dirty="0"/>
              <a:t> % - 75,6 </a:t>
            </a:r>
            <a:r>
              <a:rPr lang="de-DE" sz="2400" dirty="0" err="1"/>
              <a:t>Vol</a:t>
            </a:r>
            <a:r>
              <a:rPr lang="de-DE" sz="2400" dirty="0"/>
              <a:t> %</a:t>
            </a:r>
          </a:p>
          <a:p>
            <a:pPr marL="318770" indent="-318770"/>
            <a:endParaRPr lang="en-US" dirty="0"/>
          </a:p>
        </p:txBody>
      </p:sp>
      <p:pic>
        <p:nvPicPr>
          <p:cNvPr id="5" name="Grafik 4">
            <a:extLst>
              <a:ext uri="{FF2B5EF4-FFF2-40B4-BE49-F238E27FC236}">
                <a16:creationId xmlns:a16="http://schemas.microsoft.com/office/drawing/2014/main" id="{17696CFF-C58E-4D78-A540-53A1DCEC5C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78639" y="-552"/>
            <a:ext cx="1824424" cy="1291764"/>
          </a:xfrm>
          <a:prstGeom prst="rect">
            <a:avLst/>
          </a:prstGeom>
        </p:spPr>
      </p:pic>
    </p:spTree>
    <p:extLst>
      <p:ext uri="{BB962C8B-B14F-4D97-AF65-F5344CB8AC3E}">
        <p14:creationId xmlns:p14="http://schemas.microsoft.com/office/powerpoint/2010/main" val="2744021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a:t>
            </a:r>
            <a:r>
              <a:rPr lang="de-AT" baseline="-25000" dirty="0"/>
              <a:t>2 </a:t>
            </a:r>
            <a:r>
              <a:rPr lang="de-AT" dirty="0"/>
              <a:t>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3165" y="1726368"/>
            <a:ext cx="3798061" cy="2531785"/>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28151" t="5592" r="8160" b="29885"/>
          <a:stretch/>
        </p:blipFill>
        <p:spPr>
          <a:xfrm>
            <a:off x="3132762" y="4427999"/>
            <a:ext cx="2698578" cy="1821756"/>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12174" t="17041" r="12824" b="18202"/>
          <a:stretch/>
        </p:blipFill>
        <p:spPr>
          <a:xfrm>
            <a:off x="5977373" y="4427998"/>
            <a:ext cx="2983853" cy="1821757"/>
          </a:xfrm>
          <a:prstGeom prst="rect">
            <a:avLst/>
          </a:prstGeom>
        </p:spPr>
      </p:pic>
      <p:pic>
        <p:nvPicPr>
          <p:cNvPr id="8" name="Grafik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552" y="1726368"/>
            <a:ext cx="3804184" cy="2531785"/>
          </a:xfrm>
          <a:prstGeom prst="rect">
            <a:avLst/>
          </a:prstGeom>
        </p:spPr>
      </p:pic>
      <p:pic>
        <p:nvPicPr>
          <p:cNvPr id="3" name="Grafik 2"/>
          <p:cNvPicPr>
            <a:picLocks noChangeAspect="1"/>
          </p:cNvPicPr>
          <p:nvPr/>
        </p:nvPicPr>
        <p:blipFill>
          <a:blip r:embed="rId7"/>
          <a:stretch>
            <a:fillRect/>
          </a:stretch>
        </p:blipFill>
        <p:spPr>
          <a:xfrm>
            <a:off x="539552" y="4427998"/>
            <a:ext cx="2447177" cy="1855020"/>
          </a:xfrm>
          <a:prstGeom prst="rect">
            <a:avLst/>
          </a:prstGeom>
        </p:spPr>
      </p:pic>
    </p:spTree>
    <p:extLst>
      <p:ext uri="{BB962C8B-B14F-4D97-AF65-F5344CB8AC3E}">
        <p14:creationId xmlns:p14="http://schemas.microsoft.com/office/powerpoint/2010/main" val="678410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Hybrid- und Elektroantrieb</a:t>
            </a:r>
            <a:endParaRPr lang="en-US" dirty="0"/>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7525" t="9326" r="8094"/>
          <a:stretch/>
        </p:blipFill>
        <p:spPr>
          <a:xfrm>
            <a:off x="4241074" y="1654628"/>
            <a:ext cx="4902926" cy="3725481"/>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5548" t="5113" r="5512"/>
          <a:stretch/>
        </p:blipFill>
        <p:spPr>
          <a:xfrm>
            <a:off x="354272" y="3927566"/>
            <a:ext cx="3674910" cy="26125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6865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4000" dirty="0">
                <a:latin typeface="Trebuchet MS"/>
              </a:rPr>
              <a:t>Hybrid- und Elektroantrieb</a:t>
            </a:r>
            <a:endParaRPr lang="en-US" sz="4000" dirty="0">
              <a:latin typeface="Trebuchet MS"/>
            </a:endParaRPr>
          </a:p>
        </p:txBody>
      </p:sp>
      <p:sp>
        <p:nvSpPr>
          <p:cNvPr id="3" name="Inhaltsplatzhalter 2"/>
          <p:cNvSpPr>
            <a:spLocks noGrp="1"/>
          </p:cNvSpPr>
          <p:nvPr>
            <p:ph sz="quarter" idx="1"/>
          </p:nvPr>
        </p:nvSpPr>
        <p:spPr/>
        <p:txBody>
          <a:bodyPr/>
          <a:lstStyle/>
          <a:p>
            <a:pPr marL="318770" indent="-318770"/>
            <a:r>
              <a:rPr lang="de-AT" dirty="0">
                <a:latin typeface="Trebuchet MS"/>
              </a:rPr>
              <a:t>Hochvoltsystem (&gt; 60 Volt DC, &gt; 30 V AC)</a:t>
            </a:r>
            <a:br>
              <a:rPr lang="de-AT" dirty="0">
                <a:latin typeface="Trebuchet MS"/>
              </a:rPr>
            </a:br>
            <a:r>
              <a:rPr lang="de-AT" sz="2400" dirty="0">
                <a:latin typeface="Trebuchet MS"/>
              </a:rPr>
              <a:t>Kennzeichnung orange Kabelfarbe</a:t>
            </a:r>
            <a:br>
              <a:rPr lang="de-AT" sz="2400" dirty="0">
                <a:latin typeface="Trebuchet MS"/>
              </a:rPr>
            </a:br>
            <a:br>
              <a:rPr lang="de-AT" sz="2400" dirty="0">
                <a:latin typeface="Trebuchet MS"/>
              </a:rPr>
            </a:br>
            <a:br>
              <a:rPr lang="de-AT" dirty="0">
                <a:latin typeface="Trebuchet MS"/>
              </a:rPr>
            </a:br>
            <a:br>
              <a:rPr lang="de-AT" dirty="0"/>
            </a:br>
            <a:endParaRPr lang="de-AT" dirty="0"/>
          </a:p>
          <a:p>
            <a:pPr marL="318770" indent="-318770"/>
            <a:r>
              <a:rPr lang="de-AT" dirty="0"/>
              <a:t>Antriebsarten:</a:t>
            </a:r>
          </a:p>
          <a:p>
            <a:pPr marL="639445" lvl="1"/>
            <a:r>
              <a:rPr lang="en-US" dirty="0">
                <a:latin typeface="Trebuchet MS"/>
              </a:rPr>
              <a:t>Elektro </a:t>
            </a:r>
            <a:r>
              <a:rPr lang="en-US" dirty="0" err="1">
                <a:latin typeface="Trebuchet MS"/>
              </a:rPr>
              <a:t>Antrieb</a:t>
            </a:r>
            <a:r>
              <a:rPr lang="en-US" dirty="0">
                <a:latin typeface="Trebuchet MS"/>
              </a:rPr>
              <a:t> = rein </a:t>
            </a:r>
            <a:r>
              <a:rPr lang="en-US" dirty="0" err="1">
                <a:latin typeface="Trebuchet MS"/>
              </a:rPr>
              <a:t>elektrisch</a:t>
            </a:r>
            <a:endParaRPr lang="en-US" dirty="0">
              <a:latin typeface="Trebuchet MS"/>
            </a:endParaRPr>
          </a:p>
          <a:p>
            <a:pPr marL="639445" lvl="1"/>
            <a:r>
              <a:rPr lang="de-AT" dirty="0"/>
              <a:t>Range-Extender = Elektro mit Stromaggregat</a:t>
            </a:r>
            <a:endParaRPr lang="en-US" dirty="0"/>
          </a:p>
          <a:p>
            <a:pPr marL="639445" lvl="1"/>
            <a:r>
              <a:rPr lang="en-US" dirty="0"/>
              <a:t>Hybrid = </a:t>
            </a:r>
            <a:r>
              <a:rPr lang="en-US" dirty="0" err="1"/>
              <a:t>Kombination</a:t>
            </a:r>
            <a:r>
              <a:rPr lang="en-US" dirty="0"/>
              <a:t> </a:t>
            </a:r>
            <a:r>
              <a:rPr lang="en-US" dirty="0" err="1"/>
              <a:t>zweier</a:t>
            </a:r>
            <a:r>
              <a:rPr lang="en-US" dirty="0"/>
              <a:t> </a:t>
            </a:r>
            <a:r>
              <a:rPr lang="en-US" dirty="0" err="1"/>
              <a:t>Antriebssysteme</a:t>
            </a:r>
            <a:endParaRPr lang="en-US" dirty="0"/>
          </a:p>
          <a:p>
            <a:pPr marL="639445" lvl="1"/>
            <a:r>
              <a:rPr lang="en-US" dirty="0" err="1"/>
              <a:t>PlugIn</a:t>
            </a:r>
            <a:r>
              <a:rPr lang="en-US" dirty="0"/>
              <a:t>-Hybrid (Laden </a:t>
            </a:r>
            <a:r>
              <a:rPr lang="en-US" dirty="0" err="1"/>
              <a:t>über</a:t>
            </a:r>
            <a:r>
              <a:rPr lang="en-US" dirty="0"/>
              <a:t> </a:t>
            </a:r>
            <a:r>
              <a:rPr lang="en-US" dirty="0" err="1"/>
              <a:t>Ladesäule</a:t>
            </a:r>
            <a:r>
              <a:rPr lang="en-US" dirty="0"/>
              <a:t>)</a:t>
            </a:r>
          </a:p>
          <a:p>
            <a:pPr marL="366395" lvl="1" indent="0">
              <a:buNone/>
            </a:pPr>
            <a:endParaRPr lang="en-US" dirty="0"/>
          </a:p>
          <a:p>
            <a:pPr marL="318770" indent="-318770"/>
            <a:endParaRPr lang="en-US" dirty="0"/>
          </a:p>
        </p:txBody>
      </p:sp>
      <p:pic>
        <p:nvPicPr>
          <p:cNvPr id="5" name="Grafik 5">
            <a:extLst>
              <a:ext uri="{FF2B5EF4-FFF2-40B4-BE49-F238E27FC236}">
                <a16:creationId xmlns:a16="http://schemas.microsoft.com/office/drawing/2014/main" id="{177F7F8A-150D-49C5-B5D3-45039BDD1C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78639" y="43199"/>
            <a:ext cx="1769735" cy="1248013"/>
          </a:xfrm>
          <a:prstGeom prst="rect">
            <a:avLst/>
          </a:prstGeom>
        </p:spPr>
      </p:pic>
      <p:pic>
        <p:nvPicPr>
          <p:cNvPr id="4" name="Grafik 5" descr="Ein Bild, das drinnen, Wand enthält.&#10;&#10;Beschreibung automatisch generiert.">
            <a:extLst>
              <a:ext uri="{FF2B5EF4-FFF2-40B4-BE49-F238E27FC236}">
                <a16:creationId xmlns:a16="http://schemas.microsoft.com/office/drawing/2014/main" id="{7DAD502F-107E-42F9-8D65-115BFC5A6691}"/>
              </a:ext>
            </a:extLst>
          </p:cNvPr>
          <p:cNvPicPr>
            <a:picLocks noChangeAspect="1"/>
          </p:cNvPicPr>
          <p:nvPr/>
        </p:nvPicPr>
        <p:blipFill>
          <a:blip r:embed="rId5"/>
          <a:stretch>
            <a:fillRect/>
          </a:stretch>
        </p:blipFill>
        <p:spPr>
          <a:xfrm>
            <a:off x="1057835" y="2476289"/>
            <a:ext cx="3379694" cy="1770951"/>
          </a:xfrm>
          <a:prstGeom prst="rect">
            <a:avLst/>
          </a:prstGeom>
        </p:spPr>
      </p:pic>
    </p:spTree>
    <p:extLst>
      <p:ext uri="{BB962C8B-B14F-4D97-AF65-F5344CB8AC3E}">
        <p14:creationId xmlns:p14="http://schemas.microsoft.com/office/powerpoint/2010/main" val="2661687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Hybrid und Elektro 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0655" y="2145463"/>
            <a:ext cx="3398697" cy="2232000"/>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18391" t="10286" r="18168" b="29023"/>
          <a:stretch/>
        </p:blipFill>
        <p:spPr>
          <a:xfrm>
            <a:off x="6314691" y="4593463"/>
            <a:ext cx="2144661" cy="1450800"/>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7173" r="11096"/>
          <a:stretch/>
        </p:blipFill>
        <p:spPr>
          <a:xfrm>
            <a:off x="612648" y="2145463"/>
            <a:ext cx="2736304" cy="2232000"/>
          </a:xfrm>
          <a:prstGeom prst="rect">
            <a:avLst/>
          </a:prstGeom>
        </p:spPr>
      </p:pic>
      <p:pic>
        <p:nvPicPr>
          <p:cNvPr id="7" name="Grafik 6"/>
          <p:cNvPicPr>
            <a:picLocks noChangeAspect="1"/>
          </p:cNvPicPr>
          <p:nvPr/>
        </p:nvPicPr>
        <p:blipFill rotWithShape="1">
          <a:blip r:embed="rId6" cstate="print">
            <a:extLst>
              <a:ext uri="{28A0092B-C50C-407E-A947-70E740481C1C}">
                <a14:useLocalDpi xmlns:a14="http://schemas.microsoft.com/office/drawing/2010/main" val="0"/>
              </a:ext>
            </a:extLst>
          </a:blip>
          <a:srcRect l="19557" t="24097" r="10956" b="23782"/>
          <a:stretch/>
        </p:blipFill>
        <p:spPr>
          <a:xfrm>
            <a:off x="3484803" y="2145463"/>
            <a:ext cx="1440000" cy="720079"/>
          </a:xfrm>
          <a:prstGeom prst="rect">
            <a:avLst/>
          </a:prstGeom>
        </p:spPr>
      </p:pic>
      <p:pic>
        <p:nvPicPr>
          <p:cNvPr id="10" name="Grafik 9"/>
          <p:cNvPicPr>
            <a:picLocks noChangeAspect="1"/>
          </p:cNvPicPr>
          <p:nvPr/>
        </p:nvPicPr>
        <p:blipFill rotWithShape="1">
          <a:blip r:embed="rId7" cstate="print">
            <a:extLst>
              <a:ext uri="{28A0092B-C50C-407E-A947-70E740481C1C}">
                <a14:useLocalDpi xmlns:a14="http://schemas.microsoft.com/office/drawing/2010/main" val="0"/>
              </a:ext>
            </a:extLst>
          </a:blip>
          <a:srcRect l="23988" t="7990"/>
          <a:stretch/>
        </p:blipFill>
        <p:spPr>
          <a:xfrm>
            <a:off x="612648" y="4593463"/>
            <a:ext cx="1797832" cy="1450800"/>
          </a:xfrm>
          <a:prstGeom prst="rect">
            <a:avLst/>
          </a:prstGeom>
        </p:spPr>
      </p:pic>
      <p:pic>
        <p:nvPicPr>
          <p:cNvPr id="11" name="Grafik 10"/>
          <p:cNvPicPr>
            <a:picLocks noChangeAspect="1"/>
          </p:cNvPicPr>
          <p:nvPr/>
        </p:nvPicPr>
        <p:blipFill rotWithShape="1">
          <a:blip r:embed="rId8" cstate="print">
            <a:extLst>
              <a:ext uri="{28A0092B-C50C-407E-A947-70E740481C1C}">
                <a14:useLocalDpi xmlns:a14="http://schemas.microsoft.com/office/drawing/2010/main" val="0"/>
              </a:ext>
            </a:extLst>
          </a:blip>
          <a:srcRect l="29097" t="18167" r="30898" b="35161"/>
          <a:stretch/>
        </p:blipFill>
        <p:spPr>
          <a:xfrm>
            <a:off x="3484803" y="3117463"/>
            <a:ext cx="1440000" cy="1260000"/>
          </a:xfrm>
          <a:prstGeom prst="rect">
            <a:avLst/>
          </a:prstGeom>
        </p:spPr>
      </p:pic>
      <p:pic>
        <p:nvPicPr>
          <p:cNvPr id="3" name="Grafik 2"/>
          <p:cNvPicPr>
            <a:picLocks noChangeAspect="1"/>
          </p:cNvPicPr>
          <p:nvPr/>
        </p:nvPicPr>
        <p:blipFill>
          <a:blip r:embed="rId9"/>
          <a:stretch>
            <a:fillRect/>
          </a:stretch>
        </p:blipFill>
        <p:spPr>
          <a:xfrm>
            <a:off x="4495577" y="4654584"/>
            <a:ext cx="1819114" cy="1450800"/>
          </a:xfrm>
          <a:prstGeom prst="rect">
            <a:avLst/>
          </a:prstGeom>
        </p:spPr>
      </p:pic>
      <p:pic>
        <p:nvPicPr>
          <p:cNvPr id="12" name="Grafik 11"/>
          <p:cNvPicPr>
            <a:picLocks noChangeAspect="1"/>
          </p:cNvPicPr>
          <p:nvPr/>
        </p:nvPicPr>
        <p:blipFill>
          <a:blip r:embed="rId10"/>
          <a:stretch>
            <a:fillRect/>
          </a:stretch>
        </p:blipFill>
        <p:spPr>
          <a:xfrm>
            <a:off x="2559179" y="4641617"/>
            <a:ext cx="1851247" cy="1324217"/>
          </a:xfrm>
          <a:prstGeom prst="rect">
            <a:avLst/>
          </a:prstGeom>
        </p:spPr>
      </p:pic>
    </p:spTree>
    <p:extLst>
      <p:ext uri="{BB962C8B-B14F-4D97-AF65-F5344CB8AC3E}">
        <p14:creationId xmlns:p14="http://schemas.microsoft.com/office/powerpoint/2010/main" val="852496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15" y="4487152"/>
            <a:ext cx="3419872" cy="1989848"/>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000" dirty="0"/>
              <a:t>Rettungsdatenblatt hinter Sonnenblende?</a:t>
            </a:r>
          </a:p>
          <a:p>
            <a:pPr marL="318770" indent="-318770"/>
            <a:r>
              <a:rPr lang="de-DE" sz="2000" dirty="0">
                <a:latin typeface="Trebuchet MS"/>
              </a:rPr>
              <a:t>Überprüfung Tankdeckel</a:t>
            </a:r>
          </a:p>
          <a:p>
            <a:pPr marL="318770" indent="-318770"/>
            <a:r>
              <a:rPr lang="de-DE" sz="2000" dirty="0">
                <a:latin typeface="Trebuchet MS"/>
              </a:rPr>
              <a:t>KFZ Kennzeichenabfrage über </a:t>
            </a:r>
            <a:r>
              <a:rPr lang="de-DE" sz="2000" dirty="0">
                <a:latin typeface="Trebuchet MS"/>
                <a:hlinkClick r:id="rId4"/>
              </a:rPr>
              <a:t>www.feuerwehrapp.at</a:t>
            </a:r>
            <a:r>
              <a:rPr lang="de-DE" sz="2000" dirty="0">
                <a:latin typeface="Trebuchet MS"/>
              </a:rPr>
              <a:t> </a:t>
            </a:r>
          </a:p>
          <a:p>
            <a:pPr marL="318770" indent="-318770"/>
            <a:r>
              <a:rPr lang="de-DE" sz="2000" dirty="0">
                <a:latin typeface="Trebuchet MS"/>
              </a:rPr>
              <a:t>Befragung von Beteiligten </a:t>
            </a:r>
            <a:endParaRPr lang="de-DE" sz="2000" dirty="0"/>
          </a:p>
          <a:p>
            <a:pPr marL="318770" indent="-318770"/>
            <a:r>
              <a:rPr lang="de-DE" sz="2000" dirty="0">
                <a:latin typeface="Trebuchet MS"/>
              </a:rPr>
              <a:t>Bedienungsanleitung</a:t>
            </a:r>
          </a:p>
          <a:p>
            <a:pPr marL="318770" indent="-318770"/>
            <a:r>
              <a:rPr lang="de-DE" sz="2000" dirty="0"/>
              <a:t>Aufkleber oder Typenkennzeichnung</a:t>
            </a:r>
          </a:p>
          <a:p>
            <a:pPr marL="318770" indent="-318770"/>
            <a:r>
              <a:rPr lang="de-DE" sz="2000" dirty="0"/>
              <a:t>Datenbankabfragen (</a:t>
            </a:r>
            <a:r>
              <a:rPr lang="de-DE" sz="2000" dirty="0" err="1"/>
              <a:t>EuroRescue</a:t>
            </a:r>
            <a:r>
              <a:rPr lang="de-DE" sz="2000" dirty="0"/>
              <a:t> App, CRS, …)</a:t>
            </a:r>
          </a:p>
        </p:txBody>
      </p:sp>
      <p:pic>
        <p:nvPicPr>
          <p:cNvPr id="10" name="Grafik 9"/>
          <p:cNvPicPr>
            <a:picLocks noChangeAspect="1"/>
          </p:cNvPicPr>
          <p:nvPr/>
        </p:nvPicPr>
        <p:blipFill>
          <a:blip r:embed="rId5"/>
          <a:stretch>
            <a:fillRect/>
          </a:stretch>
        </p:blipFill>
        <p:spPr>
          <a:xfrm>
            <a:off x="4529428" y="4487152"/>
            <a:ext cx="1390038" cy="1989848"/>
          </a:xfrm>
          <a:prstGeom prst="rect">
            <a:avLst/>
          </a:prstGeom>
          <a:ln>
            <a:noFill/>
          </a:ln>
          <a:effectLst>
            <a:outerShdw blurRad="292100" dist="139700" dir="2700000" algn="tl" rotWithShape="0">
              <a:srgbClr val="333333">
                <a:alpha val="65000"/>
              </a:srgbClr>
            </a:outerShdw>
          </a:effectLst>
        </p:spPr>
      </p:pic>
      <p:pic>
        <p:nvPicPr>
          <p:cNvPr id="4" name="Grafik 3"/>
          <p:cNvPicPr>
            <a:picLocks noChangeAspect="1"/>
          </p:cNvPicPr>
          <p:nvPr/>
        </p:nvPicPr>
        <p:blipFill>
          <a:blip r:embed="rId6"/>
          <a:stretch>
            <a:fillRect/>
          </a:stretch>
        </p:blipFill>
        <p:spPr>
          <a:xfrm>
            <a:off x="6366293" y="3219994"/>
            <a:ext cx="2340973" cy="32570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77528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1360834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rPr>
              <a:t>https://create.kahoot.it/share/alternative-antriebe-1/97f78d21-9e89-4ac9-bbc3-c3991d6a93ef</a:t>
            </a:r>
            <a:endParaRPr lang="en-US" sz="1200">
              <a:latin typeface="Trebuchet MS"/>
            </a:endParaRP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3"/>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2713995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400" dirty="0">
                <a:hlinkClick r:id="rId3"/>
              </a:rPr>
              <a:t>Bilder vom Audi Media Center</a:t>
            </a:r>
            <a:endParaRPr lang="de-DE" sz="2400" dirty="0"/>
          </a:p>
          <a:p>
            <a:pPr marL="457200" indent="-457200">
              <a:buFont typeface="Wingdings" panose="05000000000000000000" pitchFamily="2" charset="2"/>
              <a:buChar char="q"/>
            </a:pPr>
            <a:r>
              <a:rPr lang="de-DE" sz="2400" dirty="0">
                <a:hlinkClick r:id="rId4"/>
              </a:rPr>
              <a:t>Bilder vom Opel </a:t>
            </a:r>
            <a:r>
              <a:rPr lang="de-DE" sz="2400" dirty="0" err="1">
                <a:hlinkClick r:id="rId4"/>
              </a:rPr>
              <a:t>Pressroom</a:t>
            </a:r>
            <a:r>
              <a:rPr lang="de-DE" sz="2400" dirty="0">
                <a:hlinkClick r:id="rId4"/>
              </a:rPr>
              <a:t> </a:t>
            </a:r>
            <a:endParaRPr lang="de-DE" sz="2400" dirty="0"/>
          </a:p>
          <a:p>
            <a:pPr marL="457200" indent="-457200">
              <a:buFont typeface="Wingdings" panose="05000000000000000000" pitchFamily="2" charset="2"/>
              <a:buChar char="q"/>
            </a:pPr>
            <a:r>
              <a:rPr lang="de-DE" sz="2400" dirty="0">
                <a:hlinkClick r:id="rId5"/>
              </a:rPr>
              <a:t>Bilder vom BMW </a:t>
            </a:r>
            <a:r>
              <a:rPr lang="de-DE" sz="2400" dirty="0" err="1">
                <a:hlinkClick r:id="rId5"/>
              </a:rPr>
              <a:t>PressClub</a:t>
            </a:r>
            <a:endParaRPr lang="de-DE" sz="2400" dirty="0"/>
          </a:p>
          <a:p>
            <a:pPr marL="457200" indent="-457200">
              <a:buFont typeface="Wingdings" panose="05000000000000000000" pitchFamily="2" charset="2"/>
              <a:buChar char="q"/>
            </a:pPr>
            <a:r>
              <a:rPr lang="de-DE" sz="2400" dirty="0">
                <a:hlinkClick r:id="rId6"/>
              </a:rPr>
              <a:t>Merkblatt „Alternativ angetriebene Fahrzeuge“ der SFSW</a:t>
            </a:r>
            <a:endParaRPr lang="de-DE" sz="2400" dirty="0"/>
          </a:p>
          <a:p>
            <a:pPr marL="457200" indent="-457200">
              <a:buFont typeface="Wingdings" panose="05000000000000000000" pitchFamily="2" charset="2"/>
              <a:buChar char="q"/>
            </a:pPr>
            <a:r>
              <a:rPr lang="de-DE" sz="2400" dirty="0">
                <a:hlinkClick r:id="rId7"/>
              </a:rPr>
              <a:t>Rettungsleitfaden für alternative Antriebe der Volkswagen AG</a:t>
            </a:r>
            <a:endParaRPr lang="de-DE" sz="2400" dirty="0"/>
          </a:p>
          <a:p>
            <a:pPr marL="457200" indent="-457200">
              <a:buFont typeface="Wingdings" panose="05000000000000000000" pitchFamily="2" charset="2"/>
              <a:buChar char="q"/>
            </a:pPr>
            <a:r>
              <a:rPr lang="de-DE" sz="2400" dirty="0">
                <a:hlinkClick r:id="rId8"/>
              </a:rPr>
              <a:t>basierend auf der Winterschulung der Staatlichen Feuerwehrschule Würzburg</a:t>
            </a:r>
            <a:endParaRPr lang="de-DE" sz="24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2200845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308324"/>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a:ea typeface="+mn-ea"/>
                <a:cs typeface="Arial"/>
              </a:rPr>
              <a:t>Österreichischer </a:t>
            </a:r>
            <a:r>
              <a:rPr kumimoji="0" lang="en-US" sz="1800" b="1" i="0" u="none" strike="noStrike" kern="1200" cap="none" spc="0" normalizeH="0" baseline="0" noProof="0" dirty="0" err="1">
                <a:ln>
                  <a:noFill/>
                </a:ln>
                <a:solidFill>
                  <a:prstClr val="black"/>
                </a:solidFill>
                <a:effectLst/>
                <a:uLnTx/>
                <a:uFillTx/>
                <a:latin typeface="Arial"/>
                <a:ea typeface="+mn-ea"/>
                <a:cs typeface="Arial"/>
              </a:rPr>
              <a:t>Bundesfeuerwehrverband</a:t>
            </a:r>
            <a:r>
              <a:rPr kumimoji="0" lang="en-US" sz="1800" b="0" i="0" u="none" strike="noStrike" kern="1200" cap="none" spc="0" normalizeH="0" baseline="0" noProof="0" dirty="0">
                <a:ln>
                  <a:noFill/>
                </a:ln>
                <a:solidFill>
                  <a:prstClr val="black"/>
                </a:solidFill>
                <a:effectLst/>
                <a:uLnTx/>
                <a:uFillTx/>
                <a:latin typeface="Arial"/>
                <a:ea typeface="+mn-ea"/>
                <a:cs typeface="Arial"/>
              </a:rPr>
              <a:t> </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charset="0"/>
                <a:ea typeface="+mn-ea"/>
                <a:cs typeface="+mn-cs"/>
              </a:rPr>
              <a:t>Voitgasse</a:t>
            </a:r>
            <a:r>
              <a:rPr kumimoji="0" lang="en-US" sz="1800" b="0" i="0" u="none" strike="noStrike" kern="1200" cap="none" spc="0" normalizeH="0" baseline="0" noProof="0" dirty="0">
                <a:ln>
                  <a:noFill/>
                </a:ln>
                <a:solidFill>
                  <a:prstClr val="black"/>
                </a:solidFill>
                <a:effectLst/>
                <a:uLnTx/>
                <a:uFillTx/>
                <a:latin typeface="Arial" charset="0"/>
                <a:ea typeface="+mn-ea"/>
                <a:cs typeface="+mn-cs"/>
              </a:rPr>
              <a:t> 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rPr>
              <a:t>1220 Wien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3"/>
              </a:rPr>
              <a:t>www.bundesfeuerwehrverband.at</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n-ea"/>
                <a:cs typeface="+mn-cs"/>
                <a:hlinkClick r:id="rId4"/>
              </a:rPr>
              <a:t>office@feuerwehr.or.at</a:t>
            </a: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Arial"/>
              <a:ea typeface="+mn-ea"/>
              <a:cs typeface="Arial"/>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4200" b="1" i="1" u="none" strike="noStrike" kern="1200" cap="all" spc="0" normalizeH="0" baseline="0" noProof="0" dirty="0">
                <a:ln>
                  <a:noFill/>
                </a:ln>
                <a:solidFill>
                  <a:srgbClr val="7F7F7F"/>
                </a:solidFill>
                <a:effectLst/>
                <a:uLnTx/>
                <a:uFillTx/>
                <a:latin typeface="Trebuchet MS" panose="020B0603020202020204" pitchFamily="34" charset="0"/>
                <a:ea typeface="+mj-ea"/>
                <a:cs typeface="+mj-cs"/>
              </a:rPr>
              <a:t>KONTAKTDATEN</a:t>
            </a:r>
            <a:endParaRPr kumimoji="0" lang="de-AT" sz="4200" b="1" i="1" u="none" strike="noStrike" kern="1200" cap="all"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576304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p:txBody>
          <a:bodyPr/>
          <a:lstStyle/>
          <a:p>
            <a:pPr marL="457200" indent="-457200">
              <a:buFont typeface="Arial" panose="020B0604020202020204" pitchFamily="34" charset="0"/>
              <a:buChar char="•"/>
            </a:pPr>
            <a:r>
              <a:rPr lang="de-AT" dirty="0"/>
              <a:t>Erdgasantrieb</a:t>
            </a:r>
          </a:p>
          <a:p>
            <a:pPr marL="457200" indent="-457200">
              <a:buFont typeface="Arial" panose="020B0604020202020204" pitchFamily="34" charset="0"/>
              <a:buChar char="•"/>
            </a:pPr>
            <a:r>
              <a:rPr lang="de-AT" dirty="0"/>
              <a:t>Flüssiggasantrieb</a:t>
            </a:r>
          </a:p>
          <a:p>
            <a:pPr marL="457200" indent="-457200">
              <a:buFont typeface="Arial" panose="020B0604020202020204" pitchFamily="34" charset="0"/>
              <a:buChar char="•"/>
            </a:pPr>
            <a:r>
              <a:rPr lang="de-AT" dirty="0"/>
              <a:t>Wasserstoffantrieb</a:t>
            </a:r>
          </a:p>
          <a:p>
            <a:pPr marL="457200" indent="-457200">
              <a:buFont typeface="Arial" panose="020B0604020202020204" pitchFamily="34" charset="0"/>
              <a:buChar char="•"/>
            </a:pPr>
            <a:r>
              <a:rPr lang="de-AT" dirty="0"/>
              <a:t>Hybrid- und Elektroantrieb</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1219274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t="2330" r="2802"/>
          <a:stretch/>
        </p:blipFill>
        <p:spPr>
          <a:xfrm>
            <a:off x="4519748" y="3625188"/>
            <a:ext cx="4528457" cy="3217326"/>
          </a:xfrm>
          <a:prstGeom prst="rect">
            <a:avLst/>
          </a:prstGeom>
        </p:spPr>
      </p:pic>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dirty="0"/>
              <a:t>Erdgasantrieb</a:t>
            </a:r>
            <a:endParaRPr lang="de-AT" dirty="0"/>
          </a:p>
        </p:txBody>
      </p:sp>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47948"/>
            <a:ext cx="5211667" cy="3685903"/>
          </a:xfrm>
          <a:prstGeom prst="rect">
            <a:avLst/>
          </a:prstGeom>
        </p:spPr>
      </p:pic>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w Cen MT"/>
              <a:ea typeface="+mn-ea"/>
              <a:cs typeface="+mn-cs"/>
            </a:endParaRPr>
          </a:p>
        </p:txBody>
      </p:sp>
    </p:spTree>
    <p:extLst>
      <p:ext uri="{BB962C8B-B14F-4D97-AF65-F5344CB8AC3E}">
        <p14:creationId xmlns:p14="http://schemas.microsoft.com/office/powerpoint/2010/main" val="70670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Erdgasantrieb</a:t>
            </a:r>
            <a:endParaRPr lang="en-US" dirty="0"/>
          </a:p>
        </p:txBody>
      </p:sp>
      <p:sp>
        <p:nvSpPr>
          <p:cNvPr id="3" name="Inhaltsplatzhalter 2"/>
          <p:cNvSpPr>
            <a:spLocks noGrp="1"/>
          </p:cNvSpPr>
          <p:nvPr>
            <p:ph sz="quarter" idx="1"/>
          </p:nvPr>
        </p:nvSpPr>
        <p:spPr/>
        <p:txBody>
          <a:bodyPr/>
          <a:lstStyle/>
          <a:p>
            <a:pPr marL="0" indent="0">
              <a:buNone/>
            </a:pPr>
            <a:r>
              <a:rPr lang="de-DE" b="1" dirty="0">
                <a:effectLst>
                  <a:outerShdw blurRad="38100" dist="38100" dir="2700000" algn="tl">
                    <a:srgbClr val="000000">
                      <a:alpha val="43137"/>
                    </a:srgbClr>
                  </a:outerShdw>
                </a:effectLst>
              </a:rPr>
              <a:t>CNG = Compressed Natural Gas</a:t>
            </a:r>
          </a:p>
          <a:p>
            <a:pPr>
              <a:buFont typeface="Wingdings" panose="05000000000000000000" pitchFamily="2" charset="2"/>
              <a:buChar char="q"/>
            </a:pPr>
            <a:r>
              <a:rPr lang="de-DE" dirty="0"/>
              <a:t>Mischgas aus Methan, Ethan, Propan, Butan sowie inerten Gasen</a:t>
            </a:r>
          </a:p>
          <a:p>
            <a:pPr>
              <a:buFont typeface="Wingdings" panose="05000000000000000000" pitchFamily="2" charset="2"/>
              <a:buChar char="q"/>
            </a:pPr>
            <a:r>
              <a:rPr lang="de-DE" dirty="0"/>
              <a:t>leichter als Luft (0,6/1)</a:t>
            </a:r>
          </a:p>
          <a:p>
            <a:pPr>
              <a:buFont typeface="Wingdings" panose="05000000000000000000" pitchFamily="2" charset="2"/>
              <a:buChar char="q"/>
            </a:pPr>
            <a:r>
              <a:rPr lang="de-DE" dirty="0"/>
              <a:t>farb- und geruchlos aber zum Vertrieb odoriert</a:t>
            </a:r>
          </a:p>
          <a:p>
            <a:pPr>
              <a:buFont typeface="Wingdings" panose="05000000000000000000" pitchFamily="2" charset="2"/>
              <a:buChar char="q"/>
            </a:pPr>
            <a:r>
              <a:rPr lang="de-DE" dirty="0"/>
              <a:t>mono- oder bivalenter Antrieb möglich</a:t>
            </a:r>
          </a:p>
          <a:p>
            <a:pPr>
              <a:buFont typeface="Wingdings" panose="05000000000000000000" pitchFamily="2" charset="2"/>
              <a:buChar char="q"/>
            </a:pPr>
            <a:r>
              <a:rPr lang="de-DE" dirty="0"/>
              <a:t>Speicherung als </a:t>
            </a:r>
            <a:r>
              <a:rPr lang="de-DE" dirty="0" err="1"/>
              <a:t>Druckgas</a:t>
            </a:r>
            <a:r>
              <a:rPr lang="de-DE" dirty="0"/>
              <a:t> bis 250 bar</a:t>
            </a:r>
          </a:p>
          <a:p>
            <a:pPr>
              <a:buFont typeface="Wingdings" panose="05000000000000000000" pitchFamily="2" charset="2"/>
              <a:buChar char="q"/>
            </a:pPr>
            <a:r>
              <a:rPr lang="de-DE" dirty="0"/>
              <a:t>EX-Bereich 4 </a:t>
            </a:r>
            <a:r>
              <a:rPr lang="de-DE" dirty="0" err="1"/>
              <a:t>Vol</a:t>
            </a:r>
            <a:r>
              <a:rPr lang="de-DE" dirty="0"/>
              <a:t> % - 17 </a:t>
            </a:r>
            <a:r>
              <a:rPr lang="de-DE" dirty="0" err="1"/>
              <a:t>Vol</a:t>
            </a:r>
            <a:r>
              <a:rPr lang="de-DE" dirty="0"/>
              <a:t> %</a:t>
            </a:r>
          </a:p>
          <a:p>
            <a:endParaRPr lang="en-US" dirty="0"/>
          </a:p>
        </p:txBody>
      </p:sp>
      <p:pic>
        <p:nvPicPr>
          <p:cNvPr id="4" name="Grafik 5">
            <a:extLst>
              <a:ext uri="{FF2B5EF4-FFF2-40B4-BE49-F238E27FC236}">
                <a16:creationId xmlns:a16="http://schemas.microsoft.com/office/drawing/2014/main" id="{51424909-CDAE-488F-A6C6-350BBACBDE1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6763" y="54137"/>
            <a:ext cx="1758798" cy="1237076"/>
          </a:xfrm>
          <a:prstGeom prst="rect">
            <a:avLst/>
          </a:prstGeom>
        </p:spPr>
      </p:pic>
    </p:spTree>
    <p:extLst>
      <p:ext uri="{BB962C8B-B14F-4D97-AF65-F5344CB8AC3E}">
        <p14:creationId xmlns:p14="http://schemas.microsoft.com/office/powerpoint/2010/main" val="1430248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Erdgas Erkennungsbeispiele</a:t>
            </a:r>
            <a:endParaRPr lang="en-US" dirty="0"/>
          </a:p>
        </p:txBody>
      </p:sp>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3627" t="17255" r="14752" b="12364"/>
          <a:stretch/>
        </p:blipFill>
        <p:spPr>
          <a:xfrm>
            <a:off x="612648" y="2034074"/>
            <a:ext cx="3774159" cy="2439184"/>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29247" t="62141" r="58662" b="26272"/>
          <a:stretch/>
        </p:blipFill>
        <p:spPr>
          <a:xfrm>
            <a:off x="3626473" y="4689599"/>
            <a:ext cx="2288339" cy="1644482"/>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t="20743"/>
          <a:stretch/>
        </p:blipFill>
        <p:spPr>
          <a:xfrm>
            <a:off x="612648" y="4689598"/>
            <a:ext cx="2697427" cy="1644483"/>
          </a:xfrm>
          <a:prstGeom prst="rect">
            <a:avLst/>
          </a:prstGeom>
        </p:spPr>
      </p:pic>
      <p:pic>
        <p:nvPicPr>
          <p:cNvPr id="8" name="Grafik 7"/>
          <p:cNvPicPr>
            <a:picLocks noChangeAspect="1"/>
          </p:cNvPicPr>
          <p:nvPr/>
        </p:nvPicPr>
        <p:blipFill rotWithShape="1">
          <a:blip r:embed="rId6" cstate="print">
            <a:extLst>
              <a:ext uri="{28A0092B-C50C-407E-A947-70E740481C1C}">
                <a14:useLocalDpi xmlns:a14="http://schemas.microsoft.com/office/drawing/2010/main" val="0"/>
              </a:ext>
            </a:extLst>
          </a:blip>
          <a:srcRect l="14854" t="17338" r="61259" b="24591"/>
          <a:stretch/>
        </p:blipFill>
        <p:spPr>
          <a:xfrm>
            <a:off x="7125451" y="2034074"/>
            <a:ext cx="1681386" cy="2439183"/>
          </a:xfrm>
          <a:prstGeom prst="rect">
            <a:avLst/>
          </a:prstGeom>
        </p:spPr>
      </p:pic>
      <p:sp>
        <p:nvSpPr>
          <p:cNvPr id="10" name="Ellipse 9"/>
          <p:cNvSpPr/>
          <p:nvPr/>
        </p:nvSpPr>
        <p:spPr>
          <a:xfrm>
            <a:off x="5294743" y="3782511"/>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Tw Cen MT"/>
              <a:ea typeface="+mn-ea"/>
              <a:cs typeface="+mn-cs"/>
            </a:endParaRPr>
          </a:p>
        </p:txBody>
      </p:sp>
      <p:sp>
        <p:nvSpPr>
          <p:cNvPr id="11" name="Ellipse 10"/>
          <p:cNvSpPr/>
          <p:nvPr/>
        </p:nvSpPr>
        <p:spPr>
          <a:xfrm>
            <a:off x="7606104" y="3546241"/>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12" name="Grafik 11"/>
          <p:cNvPicPr>
            <a:picLocks noChangeAspect="1"/>
          </p:cNvPicPr>
          <p:nvPr/>
        </p:nvPicPr>
        <p:blipFill>
          <a:blip r:embed="rId7"/>
          <a:stretch>
            <a:fillRect/>
          </a:stretch>
        </p:blipFill>
        <p:spPr>
          <a:xfrm>
            <a:off x="4677523" y="1893290"/>
            <a:ext cx="1954520" cy="2579967"/>
          </a:xfrm>
          <a:prstGeom prst="rect">
            <a:avLst/>
          </a:prstGeom>
        </p:spPr>
      </p:pic>
      <p:pic>
        <p:nvPicPr>
          <p:cNvPr id="3" name="Grafik 2"/>
          <p:cNvPicPr>
            <a:picLocks noChangeAspect="1"/>
          </p:cNvPicPr>
          <p:nvPr/>
        </p:nvPicPr>
        <p:blipFill>
          <a:blip r:embed="rId8"/>
          <a:stretch>
            <a:fillRect/>
          </a:stretch>
        </p:blipFill>
        <p:spPr>
          <a:xfrm>
            <a:off x="6256451" y="4689598"/>
            <a:ext cx="2434703" cy="1798106"/>
          </a:xfrm>
          <a:prstGeom prst="rect">
            <a:avLst/>
          </a:prstGeom>
        </p:spPr>
      </p:pic>
    </p:spTree>
    <p:extLst>
      <p:ext uri="{BB962C8B-B14F-4D97-AF65-F5344CB8AC3E}">
        <p14:creationId xmlns:p14="http://schemas.microsoft.com/office/powerpoint/2010/main" val="1308858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Flüssiggasantrieb</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43" y="1844825"/>
            <a:ext cx="5092818" cy="3393292"/>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l="14094" r="6343"/>
          <a:stretch/>
        </p:blipFill>
        <p:spPr>
          <a:xfrm>
            <a:off x="5154327" y="1844826"/>
            <a:ext cx="3974826" cy="3393291"/>
          </a:xfrm>
          <a:prstGeom prst="rect">
            <a:avLst/>
          </a:prstGeom>
        </p:spPr>
      </p:pic>
    </p:spTree>
    <p:extLst>
      <p:ext uri="{BB962C8B-B14F-4D97-AF65-F5344CB8AC3E}">
        <p14:creationId xmlns:p14="http://schemas.microsoft.com/office/powerpoint/2010/main" val="2615941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Flüssiggasantrieb</a:t>
            </a:r>
            <a:endParaRPr lang="en-US" dirty="0"/>
          </a:p>
        </p:txBody>
      </p:sp>
      <p:sp>
        <p:nvSpPr>
          <p:cNvPr id="3" name="Inhaltsplatzhalter 2"/>
          <p:cNvSpPr>
            <a:spLocks noGrp="1"/>
          </p:cNvSpPr>
          <p:nvPr>
            <p:ph sz="quarter" idx="1"/>
          </p:nvPr>
        </p:nvSpPr>
        <p:spPr/>
        <p:txBody>
          <a:bodyPr/>
          <a:lstStyle/>
          <a:p>
            <a:pPr marL="0" indent="0">
              <a:buNone/>
            </a:pPr>
            <a:r>
              <a:rPr lang="de-DE" sz="2800" b="1" dirty="0">
                <a:effectLst>
                  <a:outerShdw blurRad="38100" dist="38100" dir="2700000" algn="tl">
                    <a:srgbClr val="000000">
                      <a:alpha val="43137"/>
                    </a:srgbClr>
                  </a:outerShdw>
                </a:effectLst>
              </a:rPr>
              <a:t>LPG = Liquid Petroleum Gas oder auch Autogas</a:t>
            </a:r>
          </a:p>
          <a:p>
            <a:pPr marL="318770" indent="-318770"/>
            <a:r>
              <a:rPr lang="de-DE" sz="2800" dirty="0"/>
              <a:t>Mischgas aus Propan und Butan </a:t>
            </a:r>
          </a:p>
          <a:p>
            <a:pPr marL="318770" indent="-318770"/>
            <a:r>
              <a:rPr lang="de-DE" sz="2800" dirty="0"/>
              <a:t>schwerer als Luft (1,55/1)</a:t>
            </a:r>
          </a:p>
          <a:p>
            <a:pPr marL="318770" indent="-318770"/>
            <a:r>
              <a:rPr lang="de-DE" sz="2800" dirty="0"/>
              <a:t>farb- und geruchlos aber zum Vertrieb odoriert</a:t>
            </a:r>
          </a:p>
          <a:p>
            <a:pPr marL="318770" indent="-318770"/>
            <a:r>
              <a:rPr lang="de-DE" sz="2800" dirty="0"/>
              <a:t>mono- oder bivalenter Antrieb möglich</a:t>
            </a:r>
          </a:p>
          <a:p>
            <a:pPr marL="318770" indent="-318770"/>
            <a:r>
              <a:rPr lang="de-DE" sz="2800" dirty="0"/>
              <a:t>Speicherung als Flüssiggas bis 5-10 bar</a:t>
            </a:r>
          </a:p>
          <a:p>
            <a:pPr marL="318770" indent="-318770"/>
            <a:r>
              <a:rPr lang="de-DE" sz="2800" dirty="0"/>
              <a:t>Nachrüstlösungen erhältlich (keine Rettungsdatenblätter verfügbar)</a:t>
            </a:r>
          </a:p>
          <a:p>
            <a:pPr marL="318770" indent="-318770"/>
            <a:r>
              <a:rPr lang="de-DE" sz="2800" dirty="0">
                <a:latin typeface="Trebuchet MS"/>
              </a:rPr>
              <a:t>EX-Bereich ca. 1,4 </a:t>
            </a:r>
            <a:r>
              <a:rPr lang="de-DE" sz="2800" dirty="0" err="1">
                <a:latin typeface="Trebuchet MS"/>
              </a:rPr>
              <a:t>Vol</a:t>
            </a:r>
            <a:r>
              <a:rPr lang="de-DE" sz="2800" dirty="0">
                <a:latin typeface="Trebuchet MS"/>
              </a:rPr>
              <a:t> % - 10,9 </a:t>
            </a:r>
            <a:r>
              <a:rPr lang="de-DE" sz="2800" dirty="0" err="1">
                <a:latin typeface="Trebuchet MS"/>
              </a:rPr>
              <a:t>Vol</a:t>
            </a:r>
            <a:r>
              <a:rPr lang="de-DE" sz="2800" dirty="0">
                <a:latin typeface="Trebuchet MS"/>
              </a:rPr>
              <a:t> %</a:t>
            </a:r>
          </a:p>
          <a:p>
            <a:pPr marL="318770" indent="-318770"/>
            <a:endParaRPr lang="en-US" dirty="0"/>
          </a:p>
        </p:txBody>
      </p:sp>
      <p:pic>
        <p:nvPicPr>
          <p:cNvPr id="5" name="Grafik 5">
            <a:extLst>
              <a:ext uri="{FF2B5EF4-FFF2-40B4-BE49-F238E27FC236}">
                <a16:creationId xmlns:a16="http://schemas.microsoft.com/office/drawing/2014/main" id="{A1280C55-8159-42C7-8ABC-5E2AF507E7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6764" y="54137"/>
            <a:ext cx="1715045" cy="1215199"/>
          </a:xfrm>
          <a:prstGeom prst="rect">
            <a:avLst/>
          </a:prstGeom>
        </p:spPr>
      </p:pic>
    </p:spTree>
    <p:extLst>
      <p:ext uri="{BB962C8B-B14F-4D97-AF65-F5344CB8AC3E}">
        <p14:creationId xmlns:p14="http://schemas.microsoft.com/office/powerpoint/2010/main" val="170127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Flüssiggas Erkennungsbeispiele</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665767"/>
            <a:ext cx="3708270" cy="2586895"/>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t="19426" r="31913"/>
          <a:stretch/>
        </p:blipFill>
        <p:spPr>
          <a:xfrm>
            <a:off x="5775314" y="1706429"/>
            <a:ext cx="3226110" cy="2546233"/>
          </a:xfrm>
          <a:prstGeom prst="rect">
            <a:avLst/>
          </a:prstGeom>
        </p:spPr>
      </p:pic>
      <p:pic>
        <p:nvPicPr>
          <p:cNvPr id="6" name="Grafik 5"/>
          <p:cNvPicPr>
            <a:picLocks noChangeAspect="1"/>
          </p:cNvPicPr>
          <p:nvPr/>
        </p:nvPicPr>
        <p:blipFill rotWithShape="1">
          <a:blip r:embed="rId5" cstate="print">
            <a:extLst>
              <a:ext uri="{28A0092B-C50C-407E-A947-70E740481C1C}">
                <a14:useLocalDpi xmlns:a14="http://schemas.microsoft.com/office/drawing/2010/main" val="0"/>
              </a:ext>
            </a:extLst>
          </a:blip>
          <a:srcRect l="22427" t="42587" r="16934" b="11482"/>
          <a:stretch/>
        </p:blipFill>
        <p:spPr>
          <a:xfrm>
            <a:off x="3172455" y="4428001"/>
            <a:ext cx="3461542" cy="1743558"/>
          </a:xfrm>
          <a:prstGeom prst="rect">
            <a:avLst/>
          </a:prstGeom>
        </p:spPr>
      </p:pic>
      <p:pic>
        <p:nvPicPr>
          <p:cNvPr id="7" name="Grafik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78928" y="4574378"/>
            <a:ext cx="2022496" cy="1597180"/>
          </a:xfrm>
          <a:prstGeom prst="rect">
            <a:avLst/>
          </a:prstGeom>
        </p:spPr>
      </p:pic>
      <p:pic>
        <p:nvPicPr>
          <p:cNvPr id="9" name="Grafik 8"/>
          <p:cNvPicPr>
            <a:picLocks noChangeAspect="1"/>
          </p:cNvPicPr>
          <p:nvPr/>
        </p:nvPicPr>
        <p:blipFill>
          <a:blip r:embed="rId7"/>
          <a:stretch>
            <a:fillRect/>
          </a:stretch>
        </p:blipFill>
        <p:spPr>
          <a:xfrm>
            <a:off x="4245844" y="1665767"/>
            <a:ext cx="1595587" cy="2627559"/>
          </a:xfrm>
          <a:prstGeom prst="rect">
            <a:avLst/>
          </a:prstGeom>
        </p:spPr>
      </p:pic>
      <p:pic>
        <p:nvPicPr>
          <p:cNvPr id="3" name="Grafik 2"/>
          <p:cNvPicPr>
            <a:picLocks noChangeAspect="1"/>
          </p:cNvPicPr>
          <p:nvPr/>
        </p:nvPicPr>
        <p:blipFill>
          <a:blip r:embed="rId8"/>
          <a:stretch>
            <a:fillRect/>
          </a:stretch>
        </p:blipFill>
        <p:spPr>
          <a:xfrm>
            <a:off x="316775" y="4428001"/>
            <a:ext cx="2601876" cy="1850880"/>
          </a:xfrm>
          <a:prstGeom prst="rect">
            <a:avLst/>
          </a:prstGeom>
        </p:spPr>
      </p:pic>
    </p:spTree>
    <p:extLst>
      <p:ext uri="{BB962C8B-B14F-4D97-AF65-F5344CB8AC3E}">
        <p14:creationId xmlns:p14="http://schemas.microsoft.com/office/powerpoint/2010/main" val="323718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Wasserstoffantrieb</a:t>
            </a:r>
            <a:endParaRPr lang="en-US"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161" y="1941514"/>
            <a:ext cx="2725631" cy="1811880"/>
          </a:xfrm>
          <a:prstGeom prst="rect">
            <a:avLst/>
          </a:prstGeom>
        </p:spPr>
      </p:pic>
      <p:pic>
        <p:nvPicPr>
          <p:cNvPr id="5" name="Grafik 4"/>
          <p:cNvPicPr>
            <a:picLocks noChangeAspect="1"/>
          </p:cNvPicPr>
          <p:nvPr/>
        </p:nvPicPr>
        <p:blipFill rotWithShape="1">
          <a:blip r:embed="rId4" cstate="print">
            <a:extLst>
              <a:ext uri="{28A0092B-C50C-407E-A947-70E740481C1C}">
                <a14:useLocalDpi xmlns:a14="http://schemas.microsoft.com/office/drawing/2010/main" val="0"/>
              </a:ext>
            </a:extLst>
          </a:blip>
          <a:srcRect t="2681" r="3365" b="14037"/>
          <a:stretch/>
        </p:blipFill>
        <p:spPr>
          <a:xfrm>
            <a:off x="2862333" y="2720551"/>
            <a:ext cx="6281668" cy="3828295"/>
          </a:xfrm>
          <a:prstGeom prst="rect">
            <a:avLst/>
          </a:prstGeom>
        </p:spPr>
      </p:pic>
    </p:spTree>
    <p:extLst>
      <p:ext uri="{BB962C8B-B14F-4D97-AF65-F5344CB8AC3E}">
        <p14:creationId xmlns:p14="http://schemas.microsoft.com/office/powerpoint/2010/main" val="427219122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705f0c2efec11b5289263c06f5dce4e9">
  <xsd:schema xmlns:xsd="http://www.w3.org/2001/XMLSchema" xmlns:xs="http://www.w3.org/2001/XMLSchema" xmlns:p="http://schemas.microsoft.com/office/2006/metadata/properties" xmlns:ns2="51a24b00-de50-4e82-96e7-a9d633bdb18d" targetNamespace="http://schemas.microsoft.com/office/2006/metadata/properties" ma:root="true" ma:fieldsID="e65fef28e0423d09a507c3011490ce2b" ns2:_="">
    <xsd:import namespace="51a24b00-de50-4e82-96e7-a9d633bdb1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D6468E-3A6F-4633-8F37-735BB52775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BD39ED6-4E15-43D7-82AD-1BF0388809DA}">
  <ds:schemaRefs>
    <ds:schemaRef ds:uri="http://schemas.microsoft.com/sharepoint/v3/contenttype/forms"/>
  </ds:schemaRefs>
</ds:datastoreItem>
</file>

<file path=customXml/itemProps3.xml><?xml version="1.0" encoding="utf-8"?>
<ds:datastoreItem xmlns:ds="http://schemas.openxmlformats.org/officeDocument/2006/customXml" ds:itemID="{FEB1778F-44FB-41B6-BB58-260E9C8FC45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1079</Words>
  <Application>Microsoft Office PowerPoint</Application>
  <PresentationFormat>Bildschirmpräsentation (4:3)</PresentationFormat>
  <Paragraphs>156</Paragraphs>
  <Slides>19</Slides>
  <Notes>19</Notes>
  <HiddenSlides>0</HiddenSlides>
  <MMClips>1</MMClips>
  <ScaleCrop>false</ScaleCrop>
  <HeadingPairs>
    <vt:vector size="4" baseType="variant">
      <vt:variant>
        <vt:lpstr>Design</vt:lpstr>
      </vt:variant>
      <vt:variant>
        <vt:i4>2</vt:i4>
      </vt:variant>
      <vt:variant>
        <vt:lpstr>Folientitel</vt:lpstr>
      </vt:variant>
      <vt:variant>
        <vt:i4>19</vt:i4>
      </vt:variant>
    </vt:vector>
  </HeadingPairs>
  <TitlesOfParts>
    <vt:vector size="21" baseType="lpstr">
      <vt:lpstr>Design1</vt:lpstr>
      <vt:lpstr>Design1</vt:lpstr>
      <vt:lpstr>ALTERNATIVE ANTRIEBE</vt:lpstr>
      <vt:lpstr>Überblick</vt:lpstr>
      <vt:lpstr>Erdgasantrieb</vt:lpstr>
      <vt:lpstr>Erdgasantrieb</vt:lpstr>
      <vt:lpstr>Erdgas Erkennungsbeispiele</vt:lpstr>
      <vt:lpstr>Flüssiggasantrieb</vt:lpstr>
      <vt:lpstr>Flüssiggasantrieb</vt:lpstr>
      <vt:lpstr>Flüssiggas Erkennungsbeispiele</vt:lpstr>
      <vt:lpstr>Wasserstoffantrieb</vt:lpstr>
      <vt:lpstr>Wasserstoffantrieb</vt:lpstr>
      <vt:lpstr>H2 Erkennungsbeispiele</vt:lpstr>
      <vt:lpstr>Hybrid- und Elektroantrieb</vt:lpstr>
      <vt:lpstr>Hybrid- und Elektroantrieb</vt:lpstr>
      <vt:lpstr>Hybrid und Elektro Erkennungsbeispiele</vt:lpstr>
      <vt:lpstr>Informationsbeschaffung</vt:lpstr>
      <vt:lpstr>Filmsequenz </vt:lpstr>
      <vt:lpstr>Kahoot Quiz</vt:lpstr>
      <vt:lpstr>Quellenangaben</vt:lpstr>
      <vt:lpstr>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
  <cp:lastModifiedBy>Hubert Springer</cp:lastModifiedBy>
  <cp:revision>56</cp:revision>
  <dcterms:created xsi:type="dcterms:W3CDTF">2019-06-05T06:38:33Z</dcterms:created>
  <dcterms:modified xsi:type="dcterms:W3CDTF">2021-02-24T16:28:39Z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ies>
</file>